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E775C7-4B70-4BF3-B487-718015A93EAE}">
  <a:tblStyle styleId="{25E775C7-4B70-4BF3-B487-718015A93E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254fecc3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254fecc3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254fecc3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6254fecc3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6254fecc3d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6254fecc3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6254fecc3d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6254fecc3d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6254fecc3d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6254fecc3d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6254fecc3d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6254fecc3d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254fecc3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6254fecc3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6254fecc3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6254fecc3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6254fecc3d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6254fecc3d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6254fecc3d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6254fecc3d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93822fad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93822fad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6254fecc3d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6254fecc3d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254fecc3d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6254fecc3d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6254fecc3d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6254fecc3d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6254fecc3d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6254fecc3d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6254fecc3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6254fecc3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93822fad4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93822fad4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254fecc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6254fecc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254fecc3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254fecc3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254fecc3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6254fecc3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254fecc3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6254fecc3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254fecc3d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254fecc3d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254fecc3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254fecc3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358225" y="1950500"/>
            <a:ext cx="5088600" cy="10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latin typeface="Malgun Gothic"/>
                <a:ea typeface="Malgun Gothic"/>
                <a:cs typeface="Malgun Gothic"/>
                <a:sym typeface="Malgun Gothic"/>
              </a:rPr>
              <a:t>온/오프라인 고객 행동 분석을 통한 매출 증대 방향 제시</a:t>
            </a:r>
            <a:endParaRPr sz="2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72000" y="4773025"/>
            <a:ext cx="8772000" cy="3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불사조 </a:t>
            </a:r>
            <a:r>
              <a:rPr lang="ko" sz="1300"/>
              <a:t>14</a:t>
            </a:r>
            <a:r>
              <a:rPr lang="ko" sz="1300"/>
              <a:t>조 한주람 김민재 백승우 윤소정</a:t>
            </a:r>
            <a:endParaRPr sz="13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075" y="1248050"/>
            <a:ext cx="2467475" cy="24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3308400" y="3013100"/>
            <a:ext cx="4713600" cy="323400"/>
          </a:xfrm>
          <a:prstGeom prst="parallelogram">
            <a:avLst>
              <a:gd fmla="val 25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2"/>
          <p:cNvGrpSpPr/>
          <p:nvPr/>
        </p:nvGrpSpPr>
        <p:grpSpPr>
          <a:xfrm flipH="1">
            <a:off x="-70480" y="456252"/>
            <a:ext cx="9515753" cy="55006"/>
            <a:chOff x="2642525" y="3012175"/>
            <a:chExt cx="5379475" cy="324325"/>
          </a:xfrm>
        </p:grpSpPr>
        <p:sp>
          <p:nvSpPr>
            <p:cNvPr id="206" name="Google Shape;206;p22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800" y="0"/>
            <a:ext cx="51120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196625" y="51250"/>
            <a:ext cx="516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990000"/>
                </a:solidFill>
              </a:rPr>
              <a:t>4.</a:t>
            </a:r>
            <a:r>
              <a:rPr b="1" lang="ko" sz="2100">
                <a:solidFill>
                  <a:schemeClr val="lt1"/>
                </a:solidFill>
              </a:rPr>
              <a:t> 가설 설정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210" name="Google Shape;210;p22"/>
          <p:cNvGrpSpPr/>
          <p:nvPr/>
        </p:nvGrpSpPr>
        <p:grpSpPr>
          <a:xfrm>
            <a:off x="-125897" y="4973472"/>
            <a:ext cx="9319402" cy="170011"/>
            <a:chOff x="2642525" y="3012175"/>
            <a:chExt cx="5379475" cy="324325"/>
          </a:xfrm>
        </p:grpSpPr>
        <p:sp>
          <p:nvSpPr>
            <p:cNvPr id="211" name="Google Shape;211;p22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13" name="Google Shape;213;p22"/>
          <p:cNvSpPr txBox="1"/>
          <p:nvPr/>
        </p:nvSpPr>
        <p:spPr>
          <a:xfrm>
            <a:off x="162175" y="605575"/>
            <a:ext cx="831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80000"/>
                </a:solidFill>
              </a:rPr>
              <a:t>4-3</a:t>
            </a:r>
            <a:r>
              <a:rPr b="1" lang="ko" sz="1500">
                <a:solidFill>
                  <a:srgbClr val="980000"/>
                </a:solidFill>
              </a:rPr>
              <a:t>. </a:t>
            </a:r>
            <a:r>
              <a:rPr b="1" lang="ko" sz="1500"/>
              <a:t>연령대에 따라 총 매출 규모가 다르다</a:t>
            </a:r>
            <a:endParaRPr b="1" sz="1500"/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820" y="1053900"/>
            <a:ext cx="5264255" cy="32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573500" y="4298150"/>
            <a:ext cx="8059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ko" sz="1500"/>
              <a:t>20대</a:t>
            </a:r>
            <a:r>
              <a:rPr lang="ko" sz="1500"/>
              <a:t>가 가장 높고 </a:t>
            </a:r>
            <a:r>
              <a:rPr b="1" lang="ko" sz="1500"/>
              <a:t>10대 이하, 60대 이상</a:t>
            </a:r>
            <a:r>
              <a:rPr lang="ko" sz="1500"/>
              <a:t>에서 전반적으로</a:t>
            </a:r>
            <a:r>
              <a:rPr lang="ko" sz="1500"/>
              <a:t> 낮은 것을 확인</a:t>
            </a:r>
            <a:r>
              <a:rPr lang="ko" sz="1500"/>
              <a:t>.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3"/>
          <p:cNvGrpSpPr/>
          <p:nvPr/>
        </p:nvGrpSpPr>
        <p:grpSpPr>
          <a:xfrm flipH="1">
            <a:off x="-70480" y="456252"/>
            <a:ext cx="9515753" cy="55006"/>
            <a:chOff x="2642525" y="3012175"/>
            <a:chExt cx="5379475" cy="324325"/>
          </a:xfrm>
        </p:grpSpPr>
        <p:sp>
          <p:nvSpPr>
            <p:cNvPr id="221" name="Google Shape;221;p23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800" y="0"/>
            <a:ext cx="51120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 txBox="1"/>
          <p:nvPr/>
        </p:nvSpPr>
        <p:spPr>
          <a:xfrm>
            <a:off x="196625" y="51250"/>
            <a:ext cx="516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990000"/>
                </a:solidFill>
              </a:rPr>
              <a:t>4.</a:t>
            </a:r>
            <a:r>
              <a:rPr b="1" lang="ko" sz="2100">
                <a:solidFill>
                  <a:schemeClr val="lt1"/>
                </a:solidFill>
              </a:rPr>
              <a:t> 가설 설정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225" name="Google Shape;225;p23"/>
          <p:cNvGrpSpPr/>
          <p:nvPr/>
        </p:nvGrpSpPr>
        <p:grpSpPr>
          <a:xfrm>
            <a:off x="-125897" y="4973472"/>
            <a:ext cx="9319402" cy="170011"/>
            <a:chOff x="2642525" y="3012175"/>
            <a:chExt cx="5379475" cy="324325"/>
          </a:xfrm>
        </p:grpSpPr>
        <p:sp>
          <p:nvSpPr>
            <p:cNvPr id="226" name="Google Shape;226;p23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28" name="Google Shape;228;p23"/>
          <p:cNvSpPr txBox="1"/>
          <p:nvPr/>
        </p:nvSpPr>
        <p:spPr>
          <a:xfrm>
            <a:off x="162175" y="605575"/>
            <a:ext cx="831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80000"/>
                </a:solidFill>
              </a:rPr>
              <a:t>4-4</a:t>
            </a:r>
            <a:r>
              <a:rPr b="1" lang="ko" sz="1500">
                <a:solidFill>
                  <a:srgbClr val="980000"/>
                </a:solidFill>
              </a:rPr>
              <a:t>. </a:t>
            </a:r>
            <a:r>
              <a:rPr b="1" lang="ko" sz="1500"/>
              <a:t>특정 기간(예: 월별)에 고객 활동량(거래 건수 또는 거래 금액)이 유의미한 차이를 보인다.</a:t>
            </a:r>
            <a:endParaRPr b="1" sz="1500"/>
          </a:p>
        </p:txBody>
      </p:sp>
      <p:pic>
        <p:nvPicPr>
          <p:cNvPr id="229" name="Google Shape;2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250" y="973325"/>
            <a:ext cx="6356299" cy="31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 txBox="1"/>
          <p:nvPr/>
        </p:nvSpPr>
        <p:spPr>
          <a:xfrm>
            <a:off x="356650" y="4066500"/>
            <a:ext cx="83181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ko" sz="1500"/>
              <a:t>봄, 여름(3~7월)</a:t>
            </a:r>
            <a:r>
              <a:rPr lang="ko" sz="1500"/>
              <a:t>에 주문량과 매출액이 </a:t>
            </a:r>
            <a:r>
              <a:rPr lang="ko" sz="1500"/>
              <a:t>상승하고</a:t>
            </a:r>
            <a:r>
              <a:rPr lang="ko" sz="1500"/>
              <a:t> </a:t>
            </a:r>
            <a:r>
              <a:rPr b="1" lang="ko" sz="1500"/>
              <a:t>가을, 겨울(8월~2월)</a:t>
            </a:r>
            <a:r>
              <a:rPr lang="ko" sz="1500"/>
              <a:t>에 주문량과 매출액이 </a:t>
            </a:r>
            <a:r>
              <a:rPr lang="ko" sz="1500"/>
              <a:t>감소한</a:t>
            </a:r>
            <a:r>
              <a:rPr lang="ko" sz="1500"/>
              <a:t>다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최고 매출(2422) 6월에 비해 최저 매출 8월(1530)이 </a:t>
            </a:r>
            <a:r>
              <a:rPr b="1" lang="ko" sz="1500">
                <a:solidFill>
                  <a:srgbClr val="CC0000"/>
                </a:solidFill>
              </a:rPr>
              <a:t>약 36.84% 감소</a:t>
            </a:r>
            <a:r>
              <a:rPr lang="ko" sz="1500"/>
              <a:t>했다.</a:t>
            </a:r>
            <a:endParaRPr sz="1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4"/>
          <p:cNvGrpSpPr/>
          <p:nvPr/>
        </p:nvGrpSpPr>
        <p:grpSpPr>
          <a:xfrm flipH="1">
            <a:off x="-70480" y="456252"/>
            <a:ext cx="9515753" cy="55006"/>
            <a:chOff x="2642525" y="3012175"/>
            <a:chExt cx="5379475" cy="324325"/>
          </a:xfrm>
        </p:grpSpPr>
        <p:sp>
          <p:nvSpPr>
            <p:cNvPr id="236" name="Google Shape;236;p24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238" name="Google Shape;2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800" y="0"/>
            <a:ext cx="51120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"/>
          <p:cNvSpPr txBox="1"/>
          <p:nvPr/>
        </p:nvSpPr>
        <p:spPr>
          <a:xfrm>
            <a:off x="196625" y="51250"/>
            <a:ext cx="516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990000"/>
                </a:solidFill>
              </a:rPr>
              <a:t>4</a:t>
            </a:r>
            <a:r>
              <a:rPr b="1" lang="ko" sz="2100">
                <a:solidFill>
                  <a:srgbClr val="990000"/>
                </a:solidFill>
              </a:rPr>
              <a:t>.</a:t>
            </a:r>
            <a:r>
              <a:rPr b="1" lang="ko" sz="2100">
                <a:solidFill>
                  <a:schemeClr val="lt1"/>
                </a:solidFill>
              </a:rPr>
              <a:t> 가설 설정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240" name="Google Shape;240;p24"/>
          <p:cNvGrpSpPr/>
          <p:nvPr/>
        </p:nvGrpSpPr>
        <p:grpSpPr>
          <a:xfrm>
            <a:off x="-125897" y="4973472"/>
            <a:ext cx="9319402" cy="170011"/>
            <a:chOff x="2642525" y="3012175"/>
            <a:chExt cx="5379475" cy="324325"/>
          </a:xfrm>
        </p:grpSpPr>
        <p:sp>
          <p:nvSpPr>
            <p:cNvPr id="241" name="Google Shape;241;p24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43" name="Google Shape;243;p24"/>
          <p:cNvSpPr txBox="1"/>
          <p:nvPr/>
        </p:nvSpPr>
        <p:spPr>
          <a:xfrm>
            <a:off x="117775" y="563700"/>
            <a:ext cx="831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80000"/>
                </a:solidFill>
              </a:rPr>
              <a:t>4-5</a:t>
            </a:r>
            <a:r>
              <a:rPr b="1" lang="ko" sz="1500">
                <a:solidFill>
                  <a:srgbClr val="980000"/>
                </a:solidFill>
              </a:rPr>
              <a:t>. </a:t>
            </a:r>
            <a:r>
              <a:rPr b="1" lang="ko" sz="1500"/>
              <a:t>평일보다 주말 매출이 높을 것이다.</a:t>
            </a:r>
            <a:endParaRPr b="1" sz="1500"/>
          </a:p>
        </p:txBody>
      </p:sp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5850" y="1031638"/>
            <a:ext cx="3572300" cy="26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 txBox="1"/>
          <p:nvPr/>
        </p:nvSpPr>
        <p:spPr>
          <a:xfrm>
            <a:off x="955400" y="4068900"/>
            <a:ext cx="71568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요일별 매출 분석을 해보았을 때, 평일과 주말의 유의미한 차이가 확인되지 않음.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25"/>
          <p:cNvGrpSpPr/>
          <p:nvPr/>
        </p:nvGrpSpPr>
        <p:grpSpPr>
          <a:xfrm flipH="1">
            <a:off x="-70480" y="456252"/>
            <a:ext cx="9515753" cy="55006"/>
            <a:chOff x="2642525" y="3012175"/>
            <a:chExt cx="5379475" cy="324325"/>
          </a:xfrm>
        </p:grpSpPr>
        <p:sp>
          <p:nvSpPr>
            <p:cNvPr id="251" name="Google Shape;251;p25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253" name="Google Shape;2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800" y="0"/>
            <a:ext cx="51120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/>
          <p:nvPr/>
        </p:nvSpPr>
        <p:spPr>
          <a:xfrm>
            <a:off x="196625" y="51250"/>
            <a:ext cx="516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990000"/>
                </a:solidFill>
              </a:rPr>
              <a:t>4</a:t>
            </a:r>
            <a:r>
              <a:rPr b="1" lang="ko" sz="2100">
                <a:solidFill>
                  <a:srgbClr val="990000"/>
                </a:solidFill>
              </a:rPr>
              <a:t>.</a:t>
            </a:r>
            <a:r>
              <a:rPr b="1" lang="ko" sz="2100">
                <a:solidFill>
                  <a:schemeClr val="lt1"/>
                </a:solidFill>
              </a:rPr>
              <a:t> 가설 설정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255" name="Google Shape;255;p25"/>
          <p:cNvGrpSpPr/>
          <p:nvPr/>
        </p:nvGrpSpPr>
        <p:grpSpPr>
          <a:xfrm>
            <a:off x="-125897" y="4973472"/>
            <a:ext cx="9319402" cy="170011"/>
            <a:chOff x="2642525" y="3012175"/>
            <a:chExt cx="5379475" cy="324325"/>
          </a:xfrm>
        </p:grpSpPr>
        <p:sp>
          <p:nvSpPr>
            <p:cNvPr id="256" name="Google Shape;256;p25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258" name="Google Shape;2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250" y="1252075"/>
            <a:ext cx="3270912" cy="25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0088" y="1252080"/>
            <a:ext cx="3270912" cy="2455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5"/>
          <p:cNvSpPr txBox="1"/>
          <p:nvPr/>
        </p:nvSpPr>
        <p:spPr>
          <a:xfrm>
            <a:off x="1242600" y="3943825"/>
            <a:ext cx="7156800" cy="1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온라인 구매 활동은 모든 요일 활발하다.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오프라인 매출은 </a:t>
            </a:r>
            <a:r>
              <a:rPr b="1" lang="ko" sz="1500"/>
              <a:t>토요일</a:t>
            </a:r>
            <a:r>
              <a:rPr lang="ko" sz="1500"/>
              <a:t>에 가장 높은 것으로 나타났다.</a:t>
            </a:r>
            <a:endParaRPr sz="1500"/>
          </a:p>
        </p:txBody>
      </p:sp>
      <p:sp>
        <p:nvSpPr>
          <p:cNvPr id="261" name="Google Shape;261;p25"/>
          <p:cNvSpPr txBox="1"/>
          <p:nvPr/>
        </p:nvSpPr>
        <p:spPr>
          <a:xfrm>
            <a:off x="117775" y="563700"/>
            <a:ext cx="831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80000"/>
                </a:solidFill>
              </a:rPr>
              <a:t>4-5. </a:t>
            </a:r>
            <a:r>
              <a:rPr b="1" lang="ko" sz="1500"/>
              <a:t>평일보다 주말 매출이 높을 것이다.</a:t>
            </a:r>
            <a:endParaRPr b="1" sz="1500"/>
          </a:p>
        </p:txBody>
      </p:sp>
      <p:sp>
        <p:nvSpPr>
          <p:cNvPr id="262" name="Google Shape;262;p25"/>
          <p:cNvSpPr/>
          <p:nvPr/>
        </p:nvSpPr>
        <p:spPr>
          <a:xfrm>
            <a:off x="3439875" y="1328050"/>
            <a:ext cx="413900" cy="2379175"/>
          </a:xfrm>
          <a:prstGeom prst="flowChartProcess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7063250" y="1328050"/>
            <a:ext cx="413900" cy="2379175"/>
          </a:xfrm>
          <a:prstGeom prst="flowChartProcess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6"/>
          <p:cNvGrpSpPr/>
          <p:nvPr/>
        </p:nvGrpSpPr>
        <p:grpSpPr>
          <a:xfrm flipH="1">
            <a:off x="-70480" y="456252"/>
            <a:ext cx="9515753" cy="55006"/>
            <a:chOff x="2642525" y="3012175"/>
            <a:chExt cx="5379475" cy="324325"/>
          </a:xfrm>
        </p:grpSpPr>
        <p:sp>
          <p:nvSpPr>
            <p:cNvPr id="269" name="Google Shape;269;p26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271" name="Google Shape;2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800" y="0"/>
            <a:ext cx="51120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6"/>
          <p:cNvSpPr txBox="1"/>
          <p:nvPr/>
        </p:nvSpPr>
        <p:spPr>
          <a:xfrm>
            <a:off x="196625" y="51250"/>
            <a:ext cx="516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990000"/>
                </a:solidFill>
              </a:rPr>
              <a:t>4.</a:t>
            </a:r>
            <a:r>
              <a:rPr b="1" lang="ko" sz="2100">
                <a:solidFill>
                  <a:schemeClr val="lt1"/>
                </a:solidFill>
              </a:rPr>
              <a:t> 가설 설정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273" name="Google Shape;273;p26"/>
          <p:cNvGrpSpPr/>
          <p:nvPr/>
        </p:nvGrpSpPr>
        <p:grpSpPr>
          <a:xfrm>
            <a:off x="-125897" y="4973472"/>
            <a:ext cx="9319402" cy="170011"/>
            <a:chOff x="2642525" y="3012175"/>
            <a:chExt cx="5379475" cy="324325"/>
          </a:xfrm>
        </p:grpSpPr>
        <p:sp>
          <p:nvSpPr>
            <p:cNvPr id="274" name="Google Shape;274;p26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76" name="Google Shape;276;p26"/>
          <p:cNvSpPr txBox="1"/>
          <p:nvPr/>
        </p:nvSpPr>
        <p:spPr>
          <a:xfrm>
            <a:off x="162175" y="605575"/>
            <a:ext cx="868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80000"/>
                </a:solidFill>
              </a:rPr>
              <a:t>4-6</a:t>
            </a:r>
            <a:r>
              <a:rPr b="1" lang="ko" sz="1500">
                <a:solidFill>
                  <a:srgbClr val="980000"/>
                </a:solidFill>
              </a:rPr>
              <a:t>. </a:t>
            </a:r>
            <a:r>
              <a:rPr b="1" lang="ko" sz="1500"/>
              <a:t>온/오프라인에서 주로 판매되는 옷의 카테고리가 다르거나 온라인 구매 고객은 특정 제품군에 집중된다</a:t>
            </a:r>
            <a:endParaRPr b="1" sz="1100">
              <a:solidFill>
                <a:srgbClr val="980000"/>
              </a:solidFill>
            </a:endParaRPr>
          </a:p>
        </p:txBody>
      </p:sp>
      <p:pic>
        <p:nvPicPr>
          <p:cNvPr id="277" name="Google Shape;2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100" y="1053900"/>
            <a:ext cx="7659490" cy="387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/>
          <p:nvPr/>
        </p:nvSpPr>
        <p:spPr>
          <a:xfrm>
            <a:off x="824350" y="1466375"/>
            <a:ext cx="7541325" cy="1367025"/>
          </a:xfrm>
          <a:prstGeom prst="flowChartProcess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27"/>
          <p:cNvGrpSpPr/>
          <p:nvPr/>
        </p:nvGrpSpPr>
        <p:grpSpPr>
          <a:xfrm flipH="1">
            <a:off x="-70480" y="456252"/>
            <a:ext cx="9515753" cy="55006"/>
            <a:chOff x="2642525" y="3012175"/>
            <a:chExt cx="5379475" cy="324325"/>
          </a:xfrm>
        </p:grpSpPr>
        <p:sp>
          <p:nvSpPr>
            <p:cNvPr id="284" name="Google Shape;284;p27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286" name="Google Shape;2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800" y="0"/>
            <a:ext cx="51120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7"/>
          <p:cNvSpPr txBox="1"/>
          <p:nvPr/>
        </p:nvSpPr>
        <p:spPr>
          <a:xfrm>
            <a:off x="196625" y="51250"/>
            <a:ext cx="516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990000"/>
                </a:solidFill>
              </a:rPr>
              <a:t>4</a:t>
            </a:r>
            <a:r>
              <a:rPr b="1" lang="ko" sz="2100">
                <a:solidFill>
                  <a:srgbClr val="990000"/>
                </a:solidFill>
              </a:rPr>
              <a:t>.</a:t>
            </a:r>
            <a:r>
              <a:rPr b="1" lang="ko" sz="2100">
                <a:solidFill>
                  <a:schemeClr val="lt1"/>
                </a:solidFill>
              </a:rPr>
              <a:t> 가설 설정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288" name="Google Shape;288;p27"/>
          <p:cNvGrpSpPr/>
          <p:nvPr/>
        </p:nvGrpSpPr>
        <p:grpSpPr>
          <a:xfrm>
            <a:off x="-125897" y="4973472"/>
            <a:ext cx="9319402" cy="170011"/>
            <a:chOff x="2642525" y="3012175"/>
            <a:chExt cx="5379475" cy="324325"/>
          </a:xfrm>
        </p:grpSpPr>
        <p:sp>
          <p:nvSpPr>
            <p:cNvPr id="289" name="Google Shape;289;p27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291" name="Google Shape;2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155" y="1035779"/>
            <a:ext cx="7702579" cy="38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7"/>
          <p:cNvSpPr txBox="1"/>
          <p:nvPr/>
        </p:nvSpPr>
        <p:spPr>
          <a:xfrm>
            <a:off x="162175" y="605575"/>
            <a:ext cx="868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80000"/>
                </a:solidFill>
              </a:rPr>
              <a:t>4-6. </a:t>
            </a:r>
            <a:r>
              <a:rPr b="1" lang="ko" sz="1500"/>
              <a:t>온/오프라인에서 주로 판매되는 옷의 카테고리가 다르거나 온라인 구매 고객은 특정 제품군에 집중된다</a:t>
            </a:r>
            <a:endParaRPr b="1" sz="1100">
              <a:solidFill>
                <a:srgbClr val="980000"/>
              </a:solidFill>
            </a:endParaRPr>
          </a:p>
        </p:txBody>
      </p:sp>
      <p:sp>
        <p:nvSpPr>
          <p:cNvPr id="293" name="Google Shape;293;p27"/>
          <p:cNvSpPr/>
          <p:nvPr/>
        </p:nvSpPr>
        <p:spPr>
          <a:xfrm>
            <a:off x="857300" y="1430325"/>
            <a:ext cx="7201850" cy="1643750"/>
          </a:xfrm>
          <a:prstGeom prst="flowChartProcess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28"/>
          <p:cNvGrpSpPr/>
          <p:nvPr/>
        </p:nvGrpSpPr>
        <p:grpSpPr>
          <a:xfrm flipH="1">
            <a:off x="-70480" y="456252"/>
            <a:ext cx="9515753" cy="55006"/>
            <a:chOff x="2642525" y="3012175"/>
            <a:chExt cx="5379475" cy="324325"/>
          </a:xfrm>
        </p:grpSpPr>
        <p:sp>
          <p:nvSpPr>
            <p:cNvPr id="299" name="Google Shape;299;p28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301" name="Google Shape;3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800" y="0"/>
            <a:ext cx="51120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8"/>
          <p:cNvSpPr txBox="1"/>
          <p:nvPr/>
        </p:nvSpPr>
        <p:spPr>
          <a:xfrm>
            <a:off x="196625" y="51250"/>
            <a:ext cx="516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990000"/>
                </a:solidFill>
              </a:rPr>
              <a:t>4</a:t>
            </a:r>
            <a:r>
              <a:rPr b="1" lang="ko" sz="2100">
                <a:solidFill>
                  <a:srgbClr val="990000"/>
                </a:solidFill>
              </a:rPr>
              <a:t>.</a:t>
            </a:r>
            <a:r>
              <a:rPr b="1" lang="ko" sz="2100">
                <a:solidFill>
                  <a:schemeClr val="lt1"/>
                </a:solidFill>
              </a:rPr>
              <a:t> 가설 설정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303" name="Google Shape;303;p28"/>
          <p:cNvGrpSpPr/>
          <p:nvPr/>
        </p:nvGrpSpPr>
        <p:grpSpPr>
          <a:xfrm>
            <a:off x="-125897" y="4973472"/>
            <a:ext cx="9319402" cy="170011"/>
            <a:chOff x="2642525" y="3012175"/>
            <a:chExt cx="5379475" cy="324325"/>
          </a:xfrm>
        </p:grpSpPr>
        <p:sp>
          <p:nvSpPr>
            <p:cNvPr id="304" name="Google Shape;304;p28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306" name="Google Shape;3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91400"/>
            <a:ext cx="9214476" cy="317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8"/>
          <p:cNvSpPr/>
          <p:nvPr/>
        </p:nvSpPr>
        <p:spPr>
          <a:xfrm>
            <a:off x="82050" y="1117800"/>
            <a:ext cx="8935600" cy="1114525"/>
          </a:xfrm>
          <a:prstGeom prst="flowChartProcess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8"/>
          <p:cNvSpPr/>
          <p:nvPr/>
        </p:nvSpPr>
        <p:spPr>
          <a:xfrm>
            <a:off x="82050" y="3003275"/>
            <a:ext cx="8935600" cy="555725"/>
          </a:xfrm>
          <a:prstGeom prst="flowChartProcess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8"/>
          <p:cNvSpPr txBox="1"/>
          <p:nvPr/>
        </p:nvSpPr>
        <p:spPr>
          <a:xfrm>
            <a:off x="162175" y="605575"/>
            <a:ext cx="868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80000"/>
                </a:solidFill>
              </a:rPr>
              <a:t>4-6. </a:t>
            </a:r>
            <a:r>
              <a:rPr b="1" lang="ko" sz="1500"/>
              <a:t>온/오프라인에서 주로 판매되는 옷의 카테고리가 다르거나 온라인 구매 고객은 특정 제품군에 집중된다</a:t>
            </a:r>
            <a:endParaRPr b="1" sz="11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29"/>
          <p:cNvGrpSpPr/>
          <p:nvPr/>
        </p:nvGrpSpPr>
        <p:grpSpPr>
          <a:xfrm flipH="1">
            <a:off x="-70480" y="456252"/>
            <a:ext cx="9515753" cy="55006"/>
            <a:chOff x="2642525" y="3012175"/>
            <a:chExt cx="5379475" cy="324325"/>
          </a:xfrm>
        </p:grpSpPr>
        <p:sp>
          <p:nvSpPr>
            <p:cNvPr id="315" name="Google Shape;315;p29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317" name="Google Shape;3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800" y="0"/>
            <a:ext cx="51120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9"/>
          <p:cNvSpPr txBox="1"/>
          <p:nvPr/>
        </p:nvSpPr>
        <p:spPr>
          <a:xfrm>
            <a:off x="196625" y="51250"/>
            <a:ext cx="516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990000"/>
                </a:solidFill>
              </a:rPr>
              <a:t>4</a:t>
            </a:r>
            <a:r>
              <a:rPr b="1" lang="ko" sz="2100">
                <a:solidFill>
                  <a:srgbClr val="990000"/>
                </a:solidFill>
              </a:rPr>
              <a:t>.</a:t>
            </a:r>
            <a:r>
              <a:rPr b="1" lang="ko" sz="2100">
                <a:solidFill>
                  <a:schemeClr val="lt1"/>
                </a:solidFill>
              </a:rPr>
              <a:t> 가설 설정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319" name="Google Shape;319;p29"/>
          <p:cNvGrpSpPr/>
          <p:nvPr/>
        </p:nvGrpSpPr>
        <p:grpSpPr>
          <a:xfrm>
            <a:off x="-125897" y="4973472"/>
            <a:ext cx="9319402" cy="170011"/>
            <a:chOff x="2642525" y="3012175"/>
            <a:chExt cx="5379475" cy="324325"/>
          </a:xfrm>
        </p:grpSpPr>
        <p:sp>
          <p:nvSpPr>
            <p:cNvPr id="320" name="Google Shape;320;p29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22" name="Google Shape;322;p29"/>
          <p:cNvSpPr txBox="1"/>
          <p:nvPr/>
        </p:nvSpPr>
        <p:spPr>
          <a:xfrm>
            <a:off x="3463150" y="1319350"/>
            <a:ext cx="5167200" cy="28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매출금액 별 1~4위까지</a:t>
            </a:r>
            <a:endParaRPr/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r>
              <a:rPr b="1" lang="ko"/>
              <a:t>Trousers, Sweater, Dress, Blouse</a:t>
            </a:r>
            <a:r>
              <a:rPr lang="ko"/>
              <a:t> 으로 동일한 것으로 확인된다.</a:t>
            </a:r>
            <a:endParaRPr/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오프라인에서는 </a:t>
            </a:r>
            <a:r>
              <a:rPr b="1" lang="ko"/>
              <a:t>Shirt</a:t>
            </a:r>
            <a:r>
              <a:rPr lang="ko"/>
              <a:t>가 </a:t>
            </a:r>
            <a:endParaRPr/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온라인에서는 </a:t>
            </a:r>
            <a:r>
              <a:rPr b="1" lang="ko"/>
              <a:t>Bikini top</a:t>
            </a:r>
            <a:r>
              <a:rPr lang="ko"/>
              <a:t>이 특정한 카테고리로 파악된다.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9"/>
          <p:cNvSpPr txBox="1"/>
          <p:nvPr/>
        </p:nvSpPr>
        <p:spPr>
          <a:xfrm>
            <a:off x="162175" y="605575"/>
            <a:ext cx="868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80000"/>
                </a:solidFill>
              </a:rPr>
              <a:t>4-6. </a:t>
            </a:r>
            <a:r>
              <a:rPr b="1" lang="ko" sz="1500"/>
              <a:t>온/오프라인에서 주로 판매되는 옷의 카테고리가 다르거나 온라인 구매 고객은 특정 제품군에 집중된다</a:t>
            </a:r>
            <a:endParaRPr b="1" sz="1100">
              <a:solidFill>
                <a:srgbClr val="980000"/>
              </a:solidFill>
            </a:endParaRPr>
          </a:p>
        </p:txBody>
      </p:sp>
      <p:pic>
        <p:nvPicPr>
          <p:cNvPr id="324" name="Google Shape;324;p29" title="175031399137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150" y="1319338"/>
            <a:ext cx="2846049" cy="284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30"/>
          <p:cNvGrpSpPr/>
          <p:nvPr/>
        </p:nvGrpSpPr>
        <p:grpSpPr>
          <a:xfrm flipH="1">
            <a:off x="-70480" y="456252"/>
            <a:ext cx="9515753" cy="55006"/>
            <a:chOff x="2642525" y="3012175"/>
            <a:chExt cx="5379475" cy="324325"/>
          </a:xfrm>
        </p:grpSpPr>
        <p:sp>
          <p:nvSpPr>
            <p:cNvPr id="330" name="Google Shape;330;p30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332" name="Google Shape;3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800" y="0"/>
            <a:ext cx="51120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0"/>
          <p:cNvSpPr txBox="1"/>
          <p:nvPr/>
        </p:nvSpPr>
        <p:spPr>
          <a:xfrm>
            <a:off x="196625" y="51250"/>
            <a:ext cx="516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990000"/>
                </a:solidFill>
              </a:rPr>
              <a:t>4.</a:t>
            </a:r>
            <a:r>
              <a:rPr b="1" lang="ko" sz="2100">
                <a:solidFill>
                  <a:schemeClr val="lt1"/>
                </a:solidFill>
              </a:rPr>
              <a:t> 가설 설정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334" name="Google Shape;334;p30"/>
          <p:cNvGrpSpPr/>
          <p:nvPr/>
        </p:nvGrpSpPr>
        <p:grpSpPr>
          <a:xfrm>
            <a:off x="-125897" y="4973472"/>
            <a:ext cx="9319402" cy="170011"/>
            <a:chOff x="2642525" y="3012175"/>
            <a:chExt cx="5379475" cy="324325"/>
          </a:xfrm>
        </p:grpSpPr>
        <p:sp>
          <p:nvSpPr>
            <p:cNvPr id="335" name="Google Shape;335;p30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37" name="Google Shape;337;p30"/>
          <p:cNvSpPr txBox="1"/>
          <p:nvPr/>
        </p:nvSpPr>
        <p:spPr>
          <a:xfrm>
            <a:off x="337575" y="1252900"/>
            <a:ext cx="4025400" cy="3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구매 건수 별 1~5위까지는 </a:t>
            </a:r>
            <a:endParaRPr/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Trousers, Sweater, T-shirt, Dress, top</a:t>
            </a:r>
            <a:r>
              <a:rPr lang="ko"/>
              <a:t> 으로 동일한 것으로 확인되며 </a:t>
            </a:r>
            <a:endParaRPr/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오프라인에서는 </a:t>
            </a:r>
            <a:r>
              <a:rPr lang="ko"/>
              <a:t>속옷 종류</a:t>
            </a:r>
            <a:endParaRPr/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Underwear bottom(팬티류), Bra, Vest top 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온라인에서는 </a:t>
            </a:r>
            <a:r>
              <a:rPr lang="ko"/>
              <a:t>수영복 카테고리가   </a:t>
            </a:r>
            <a:r>
              <a:rPr b="1" lang="ko"/>
              <a:t>Swimwear bottom, Bikini top</a:t>
            </a:r>
            <a:r>
              <a:rPr lang="ko"/>
              <a:t> </a:t>
            </a:r>
            <a:endParaRPr/>
          </a:p>
          <a:p>
            <a:pPr indent="4572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잘 팔리는 것을 알 수 있다</a:t>
            </a:r>
            <a:endParaRPr/>
          </a:p>
        </p:txBody>
      </p:sp>
      <p:sp>
        <p:nvSpPr>
          <p:cNvPr id="338" name="Google Shape;338;p30"/>
          <p:cNvSpPr txBox="1"/>
          <p:nvPr/>
        </p:nvSpPr>
        <p:spPr>
          <a:xfrm>
            <a:off x="162175" y="605575"/>
            <a:ext cx="868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80000"/>
                </a:solidFill>
              </a:rPr>
              <a:t>4-6. </a:t>
            </a:r>
            <a:r>
              <a:rPr b="1" lang="ko" sz="1500"/>
              <a:t>온/오프라인에서 주로 판매되는 옷의 카테고리가 다르거나 온라인 구매 고객은 특정 제품군에 집중된다</a:t>
            </a:r>
            <a:endParaRPr b="1" sz="1100">
              <a:solidFill>
                <a:srgbClr val="980000"/>
              </a:solidFill>
            </a:endParaRPr>
          </a:p>
        </p:txBody>
      </p:sp>
      <p:pic>
        <p:nvPicPr>
          <p:cNvPr id="339" name="Google Shape;339;p30" title="175031423298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725" y="1446375"/>
            <a:ext cx="2805875" cy="28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1"/>
          <p:cNvGrpSpPr/>
          <p:nvPr/>
        </p:nvGrpSpPr>
        <p:grpSpPr>
          <a:xfrm flipH="1">
            <a:off x="-70480" y="456252"/>
            <a:ext cx="9515753" cy="55006"/>
            <a:chOff x="2642525" y="3012175"/>
            <a:chExt cx="5379475" cy="324325"/>
          </a:xfrm>
        </p:grpSpPr>
        <p:sp>
          <p:nvSpPr>
            <p:cNvPr id="345" name="Google Shape;345;p31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347" name="Google Shape;3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800" y="0"/>
            <a:ext cx="51120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1"/>
          <p:cNvSpPr txBox="1"/>
          <p:nvPr/>
        </p:nvSpPr>
        <p:spPr>
          <a:xfrm>
            <a:off x="196625" y="51250"/>
            <a:ext cx="516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990000"/>
                </a:solidFill>
              </a:rPr>
              <a:t>4.</a:t>
            </a:r>
            <a:r>
              <a:rPr b="1" lang="ko" sz="2100">
                <a:solidFill>
                  <a:schemeClr val="lt1"/>
                </a:solidFill>
              </a:rPr>
              <a:t> 가설 설정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349" name="Google Shape;349;p31"/>
          <p:cNvGrpSpPr/>
          <p:nvPr/>
        </p:nvGrpSpPr>
        <p:grpSpPr>
          <a:xfrm>
            <a:off x="-125897" y="4973472"/>
            <a:ext cx="9319402" cy="170011"/>
            <a:chOff x="2642525" y="3012175"/>
            <a:chExt cx="5379475" cy="324325"/>
          </a:xfrm>
        </p:grpSpPr>
        <p:sp>
          <p:nvSpPr>
            <p:cNvPr id="350" name="Google Shape;350;p31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52" name="Google Shape;352;p31"/>
          <p:cNvSpPr txBox="1"/>
          <p:nvPr/>
        </p:nvSpPr>
        <p:spPr>
          <a:xfrm>
            <a:off x="3978800" y="1197813"/>
            <a:ext cx="4231800" cy="30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계절</a:t>
            </a:r>
            <a:r>
              <a:rPr lang="ko"/>
              <a:t>성</a:t>
            </a:r>
            <a:r>
              <a:rPr lang="ko"/>
              <a:t>에 상관 없이 </a:t>
            </a:r>
            <a:endParaRPr/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Trousers, Sweater, T-shirt, Dress, top</a:t>
            </a:r>
            <a:r>
              <a:rPr lang="ko"/>
              <a:t>이 </a:t>
            </a:r>
            <a:endParaRPr/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항상 top5에 드는 것을 확인</a:t>
            </a:r>
            <a:r>
              <a:rPr lang="ko"/>
              <a:t>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Swimwear</a:t>
            </a:r>
            <a:r>
              <a:rPr b="1" lang="ko"/>
              <a:t>는 예외적으로</a:t>
            </a:r>
            <a:endParaRPr b="1"/>
          </a:p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여름~겨울에</a:t>
            </a:r>
            <a:r>
              <a:rPr b="1" lang="ko"/>
              <a:t> 온라인으로 다량 판매</a:t>
            </a:r>
            <a:endParaRPr/>
          </a:p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Underwear는 </a:t>
            </a:r>
            <a:endParaRPr b="1"/>
          </a:p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구매 건수는 작지만 계절에 상관 없이 </a:t>
            </a:r>
            <a:endParaRPr b="1"/>
          </a:p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오프라인에서 꾸준히 판매</a:t>
            </a:r>
            <a:r>
              <a:rPr lang="ko"/>
              <a:t>되는 것을 확인</a:t>
            </a:r>
            <a:r>
              <a:rPr lang="ko"/>
              <a:t>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1"/>
          <p:cNvSpPr txBox="1"/>
          <p:nvPr/>
        </p:nvSpPr>
        <p:spPr>
          <a:xfrm>
            <a:off x="162175" y="605575"/>
            <a:ext cx="868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80000"/>
                </a:solidFill>
              </a:rPr>
              <a:t>4-6. </a:t>
            </a:r>
            <a:r>
              <a:rPr b="1" lang="ko" sz="1500"/>
              <a:t>온/오프라인에서 주로 판매되는 옷의 카테고리가 다르거나 온라인 구매 고객은 특정 제품군에 집중된다</a:t>
            </a:r>
            <a:endParaRPr b="1" sz="1100">
              <a:solidFill>
                <a:srgbClr val="980000"/>
              </a:solidFill>
            </a:endParaRPr>
          </a:p>
        </p:txBody>
      </p:sp>
      <p:pic>
        <p:nvPicPr>
          <p:cNvPr id="354" name="Google Shape;354;p31" title="17503146040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650" y="1314200"/>
            <a:ext cx="2832801" cy="283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4"/>
          <p:cNvGrpSpPr/>
          <p:nvPr/>
        </p:nvGrpSpPr>
        <p:grpSpPr>
          <a:xfrm flipH="1">
            <a:off x="-70480" y="456252"/>
            <a:ext cx="9515753" cy="55006"/>
            <a:chOff x="2642525" y="3012175"/>
            <a:chExt cx="5379475" cy="324325"/>
          </a:xfrm>
        </p:grpSpPr>
        <p:sp>
          <p:nvSpPr>
            <p:cNvPr id="63" name="Google Shape;63;p14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5" name="Google Shape;65;p14"/>
          <p:cNvSpPr txBox="1"/>
          <p:nvPr>
            <p:ph type="ctrTitle"/>
          </p:nvPr>
        </p:nvSpPr>
        <p:spPr>
          <a:xfrm>
            <a:off x="3376925" y="2650300"/>
            <a:ext cx="5088600" cy="10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latin typeface="Malgun Gothic"/>
                <a:ea typeface="Malgun Gothic"/>
                <a:cs typeface="Malgun Gothic"/>
                <a:sym typeface="Malgun Gothic"/>
              </a:rPr>
              <a:t>온/오프라인 고객 분석을 통한</a:t>
            </a:r>
            <a:endParaRPr sz="2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latin typeface="Malgun Gothic"/>
                <a:ea typeface="Malgun Gothic"/>
                <a:cs typeface="Malgun Gothic"/>
                <a:sym typeface="Malgun Gothic"/>
              </a:rPr>
              <a:t>매출 증대 방향 제시</a:t>
            </a:r>
            <a:endParaRPr sz="2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800" y="0"/>
            <a:ext cx="51120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96625" y="51250"/>
            <a:ext cx="516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990000"/>
                </a:solidFill>
              </a:rPr>
              <a:t>1.</a:t>
            </a:r>
            <a:r>
              <a:rPr b="1" lang="ko" sz="2100">
                <a:solidFill>
                  <a:schemeClr val="lt1"/>
                </a:solidFill>
              </a:rPr>
              <a:t> </a:t>
            </a:r>
            <a:r>
              <a:rPr b="1" lang="ko" sz="2100">
                <a:solidFill>
                  <a:schemeClr val="lt1"/>
                </a:solidFill>
              </a:rPr>
              <a:t>목차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-125897" y="4973472"/>
            <a:ext cx="9319402" cy="170011"/>
            <a:chOff x="2642525" y="3012175"/>
            <a:chExt cx="5379475" cy="324325"/>
          </a:xfrm>
        </p:grpSpPr>
        <p:sp>
          <p:nvSpPr>
            <p:cNvPr id="69" name="Google Shape;69;p14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71" name="Google Shape;71;p14"/>
          <p:cNvSpPr/>
          <p:nvPr/>
        </p:nvSpPr>
        <p:spPr>
          <a:xfrm flipH="1">
            <a:off x="678475" y="2101105"/>
            <a:ext cx="1892100" cy="129600"/>
          </a:xfrm>
          <a:prstGeom prst="parallelogram">
            <a:avLst>
              <a:gd fmla="val 25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730025" y="1641375"/>
            <a:ext cx="17145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2. 팀원 소개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730025" y="3164175"/>
            <a:ext cx="29292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4. 가설</a:t>
            </a:r>
            <a:r>
              <a:rPr lang="ko" sz="1800">
                <a:solidFill>
                  <a:schemeClr val="lt1"/>
                </a:solidFill>
              </a:rPr>
              <a:t> </a:t>
            </a:r>
            <a:r>
              <a:rPr lang="ko" sz="1800">
                <a:solidFill>
                  <a:schemeClr val="lt1"/>
                </a:solidFill>
              </a:rPr>
              <a:t>설정 &amp; 분석 내용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730025" y="2402775"/>
            <a:ext cx="17145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3. 컬럼 소개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730025" y="3954275"/>
            <a:ext cx="17145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5</a:t>
            </a:r>
            <a:r>
              <a:rPr lang="ko" sz="1800">
                <a:solidFill>
                  <a:schemeClr val="lt1"/>
                </a:solidFill>
              </a:rPr>
              <a:t>. </a:t>
            </a:r>
            <a:r>
              <a:rPr lang="ko" sz="1800">
                <a:solidFill>
                  <a:schemeClr val="lt1"/>
                </a:solidFill>
              </a:rPr>
              <a:t>결론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6" name="Google Shape;76;p14"/>
          <p:cNvSpPr/>
          <p:nvPr/>
        </p:nvSpPr>
        <p:spPr>
          <a:xfrm flipH="1">
            <a:off x="678475" y="2857483"/>
            <a:ext cx="1892100" cy="129600"/>
          </a:xfrm>
          <a:prstGeom prst="parallelogram">
            <a:avLst>
              <a:gd fmla="val 25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 flipH="1">
            <a:off x="678475" y="3613861"/>
            <a:ext cx="1892100" cy="129600"/>
          </a:xfrm>
          <a:prstGeom prst="parallelogram">
            <a:avLst>
              <a:gd fmla="val 25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 flipH="1">
            <a:off x="678475" y="4393917"/>
            <a:ext cx="1892100" cy="129600"/>
          </a:xfrm>
          <a:prstGeom prst="parallelogram">
            <a:avLst>
              <a:gd fmla="val 25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 flipH="1">
            <a:off x="678475" y="1339705"/>
            <a:ext cx="1892100" cy="129600"/>
          </a:xfrm>
          <a:prstGeom prst="parallelogram">
            <a:avLst>
              <a:gd fmla="val 25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 txBox="1"/>
          <p:nvPr/>
        </p:nvSpPr>
        <p:spPr>
          <a:xfrm>
            <a:off x="730025" y="879975"/>
            <a:ext cx="17145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1. </a:t>
            </a:r>
            <a:r>
              <a:rPr lang="ko" sz="1800">
                <a:solidFill>
                  <a:schemeClr val="lt1"/>
                </a:solidFill>
              </a:rPr>
              <a:t>목차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/>
          <p:nvPr/>
        </p:nvSpPr>
        <p:spPr>
          <a:xfrm>
            <a:off x="5248750" y="3255875"/>
            <a:ext cx="3686400" cy="1397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2"/>
          <p:cNvSpPr/>
          <p:nvPr/>
        </p:nvSpPr>
        <p:spPr>
          <a:xfrm>
            <a:off x="359250" y="3225025"/>
            <a:ext cx="3266700" cy="1397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2"/>
          <p:cNvSpPr/>
          <p:nvPr/>
        </p:nvSpPr>
        <p:spPr>
          <a:xfrm>
            <a:off x="5235425" y="1293600"/>
            <a:ext cx="3686400" cy="1397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2"/>
          <p:cNvSpPr/>
          <p:nvPr/>
        </p:nvSpPr>
        <p:spPr>
          <a:xfrm>
            <a:off x="410525" y="1293600"/>
            <a:ext cx="3266700" cy="1397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3" name="Google Shape;363;p32"/>
          <p:cNvGrpSpPr/>
          <p:nvPr/>
        </p:nvGrpSpPr>
        <p:grpSpPr>
          <a:xfrm flipH="1">
            <a:off x="-70480" y="456252"/>
            <a:ext cx="9515753" cy="55006"/>
            <a:chOff x="2642525" y="3012175"/>
            <a:chExt cx="5379475" cy="324325"/>
          </a:xfrm>
        </p:grpSpPr>
        <p:sp>
          <p:nvSpPr>
            <p:cNvPr id="364" name="Google Shape;364;p32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366" name="Google Shape;3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800" y="0"/>
            <a:ext cx="51120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2"/>
          <p:cNvSpPr txBox="1"/>
          <p:nvPr/>
        </p:nvSpPr>
        <p:spPr>
          <a:xfrm>
            <a:off x="196625" y="51250"/>
            <a:ext cx="516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990000"/>
                </a:solidFill>
              </a:rPr>
              <a:t>5</a:t>
            </a:r>
            <a:r>
              <a:rPr b="1" lang="ko" sz="2100">
                <a:solidFill>
                  <a:srgbClr val="990000"/>
                </a:solidFill>
              </a:rPr>
              <a:t>.</a:t>
            </a:r>
            <a:r>
              <a:rPr b="1" lang="ko" sz="2100">
                <a:solidFill>
                  <a:schemeClr val="lt1"/>
                </a:solidFill>
              </a:rPr>
              <a:t> </a:t>
            </a:r>
            <a:r>
              <a:rPr b="1" lang="ko" sz="2100">
                <a:solidFill>
                  <a:schemeClr val="lt1"/>
                </a:solidFill>
              </a:rPr>
              <a:t>결론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368" name="Google Shape;368;p32"/>
          <p:cNvGrpSpPr/>
          <p:nvPr/>
        </p:nvGrpSpPr>
        <p:grpSpPr>
          <a:xfrm>
            <a:off x="-125897" y="4973472"/>
            <a:ext cx="9319402" cy="170011"/>
            <a:chOff x="2642525" y="3012175"/>
            <a:chExt cx="5379475" cy="324325"/>
          </a:xfrm>
        </p:grpSpPr>
        <p:sp>
          <p:nvSpPr>
            <p:cNvPr id="369" name="Google Shape;369;p32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71" name="Google Shape;371;p32"/>
          <p:cNvSpPr txBox="1"/>
          <p:nvPr/>
        </p:nvSpPr>
        <p:spPr>
          <a:xfrm>
            <a:off x="238375" y="605575"/>
            <a:ext cx="831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80000"/>
                </a:solidFill>
              </a:rPr>
              <a:t>SWOT 분석</a:t>
            </a:r>
            <a:endParaRPr b="1" sz="1500"/>
          </a:p>
        </p:txBody>
      </p:sp>
      <p:pic>
        <p:nvPicPr>
          <p:cNvPr id="372" name="Google Shape;3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347" y="1832047"/>
            <a:ext cx="1352800" cy="1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2"/>
          <p:cNvSpPr txBox="1"/>
          <p:nvPr/>
        </p:nvSpPr>
        <p:spPr>
          <a:xfrm>
            <a:off x="476525" y="1379288"/>
            <a:ext cx="31347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- 20대 중심의 탄탄한 고객 기반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- 온라인 채널 중심의 강한 매출 비중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- 블랙/화이트/블루 등 스테디컬러 제품 매출 안정</a:t>
            </a:r>
            <a:endParaRPr sz="1300">
              <a:solidFill>
                <a:schemeClr val="lt2"/>
              </a:solidFill>
            </a:endParaRPr>
          </a:p>
        </p:txBody>
      </p:sp>
      <p:sp>
        <p:nvSpPr>
          <p:cNvPr id="374" name="Google Shape;374;p32"/>
          <p:cNvSpPr txBox="1"/>
          <p:nvPr/>
        </p:nvSpPr>
        <p:spPr>
          <a:xfrm>
            <a:off x="5339638" y="1431850"/>
            <a:ext cx="35046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- 팬톤 등 글로벌 컬러 트렌드 반영도 낮음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- 60대 이상, 10대 이하 고객 비중 낮음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- 오프라인 매출 낮고 요일별 편차 존재</a:t>
            </a:r>
            <a:endParaRPr sz="1300"/>
          </a:p>
        </p:txBody>
      </p:sp>
      <p:sp>
        <p:nvSpPr>
          <p:cNvPr id="375" name="Google Shape;375;p32"/>
          <p:cNvSpPr txBox="1"/>
          <p:nvPr/>
        </p:nvSpPr>
        <p:spPr>
          <a:xfrm>
            <a:off x="430350" y="3344425"/>
            <a:ext cx="36225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- 시즌 상품 (수영복, 속옷 등) 집중 마케팅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- 토요일 팝업스토어/체험 마케팅 강화 가능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- 비수기 집중 할인 전략 운영 가능</a:t>
            </a:r>
            <a:endParaRPr sz="1300"/>
          </a:p>
        </p:txBody>
      </p:sp>
      <p:sp>
        <p:nvSpPr>
          <p:cNvPr id="376" name="Google Shape;376;p32"/>
          <p:cNvSpPr txBox="1"/>
          <p:nvPr/>
        </p:nvSpPr>
        <p:spPr>
          <a:xfrm>
            <a:off x="5421775" y="3406175"/>
            <a:ext cx="31347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- 계절에 따른 매출 변동성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- 경쟁 브랜드와의 차별화 필요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- 트렌드 미반영 시 브랜드 매력도 저하 가능</a:t>
            </a:r>
            <a:endParaRPr sz="1300"/>
          </a:p>
        </p:txBody>
      </p:sp>
      <p:sp>
        <p:nvSpPr>
          <p:cNvPr id="377" name="Google Shape;377;p32"/>
          <p:cNvSpPr/>
          <p:nvPr/>
        </p:nvSpPr>
        <p:spPr>
          <a:xfrm>
            <a:off x="482700" y="1128525"/>
            <a:ext cx="2015100" cy="267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CC0000"/>
                </a:solidFill>
              </a:rPr>
              <a:t>Strengths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78" name="Google Shape;378;p32"/>
          <p:cNvSpPr/>
          <p:nvPr/>
        </p:nvSpPr>
        <p:spPr>
          <a:xfrm>
            <a:off x="5339638" y="1131863"/>
            <a:ext cx="2015100" cy="267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CC0000"/>
                </a:solidFill>
              </a:rPr>
              <a:t>Weakness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79" name="Google Shape;379;p32"/>
          <p:cNvSpPr/>
          <p:nvPr/>
        </p:nvSpPr>
        <p:spPr>
          <a:xfrm>
            <a:off x="410525" y="3076825"/>
            <a:ext cx="2015100" cy="267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CC0000"/>
                </a:solidFill>
              </a:rPr>
              <a:t>Opportunities</a:t>
            </a:r>
            <a:r>
              <a:rPr lang="ko">
                <a:solidFill>
                  <a:srgbClr val="CC0000"/>
                </a:solidFill>
              </a:rPr>
              <a:t> 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80" name="Google Shape;380;p32"/>
          <p:cNvSpPr/>
          <p:nvPr/>
        </p:nvSpPr>
        <p:spPr>
          <a:xfrm>
            <a:off x="5339650" y="3076825"/>
            <a:ext cx="2015100" cy="267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CC0000"/>
                </a:solidFill>
              </a:rPr>
              <a:t>Threats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/>
          <p:nvPr/>
        </p:nvSpPr>
        <p:spPr>
          <a:xfrm>
            <a:off x="634250" y="3226950"/>
            <a:ext cx="3686400" cy="1397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3"/>
          <p:cNvSpPr/>
          <p:nvPr/>
        </p:nvSpPr>
        <p:spPr>
          <a:xfrm>
            <a:off x="634250" y="1363125"/>
            <a:ext cx="3686400" cy="1397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3"/>
          <p:cNvGrpSpPr/>
          <p:nvPr/>
        </p:nvGrpSpPr>
        <p:grpSpPr>
          <a:xfrm flipH="1">
            <a:off x="-70480" y="456252"/>
            <a:ext cx="9515753" cy="55006"/>
            <a:chOff x="2642525" y="3012175"/>
            <a:chExt cx="5379475" cy="324325"/>
          </a:xfrm>
        </p:grpSpPr>
        <p:sp>
          <p:nvSpPr>
            <p:cNvPr id="388" name="Google Shape;388;p33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390" name="Google Shape;3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800" y="0"/>
            <a:ext cx="51120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3"/>
          <p:cNvSpPr txBox="1"/>
          <p:nvPr/>
        </p:nvSpPr>
        <p:spPr>
          <a:xfrm>
            <a:off x="196625" y="51250"/>
            <a:ext cx="516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990000"/>
                </a:solidFill>
              </a:rPr>
              <a:t>5</a:t>
            </a:r>
            <a:r>
              <a:rPr b="1" lang="ko" sz="2100">
                <a:solidFill>
                  <a:srgbClr val="990000"/>
                </a:solidFill>
              </a:rPr>
              <a:t>.</a:t>
            </a:r>
            <a:r>
              <a:rPr b="1" lang="ko" sz="2100">
                <a:solidFill>
                  <a:schemeClr val="lt1"/>
                </a:solidFill>
              </a:rPr>
              <a:t> </a:t>
            </a:r>
            <a:r>
              <a:rPr b="1" lang="ko" sz="2100">
                <a:solidFill>
                  <a:schemeClr val="lt1"/>
                </a:solidFill>
              </a:rPr>
              <a:t>결론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392" name="Google Shape;392;p33"/>
          <p:cNvGrpSpPr/>
          <p:nvPr/>
        </p:nvGrpSpPr>
        <p:grpSpPr>
          <a:xfrm>
            <a:off x="-125897" y="4973472"/>
            <a:ext cx="9319402" cy="170011"/>
            <a:chOff x="2642525" y="3012175"/>
            <a:chExt cx="5379475" cy="324325"/>
          </a:xfrm>
        </p:grpSpPr>
        <p:sp>
          <p:nvSpPr>
            <p:cNvPr id="393" name="Google Shape;393;p33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95" name="Google Shape;395;p33"/>
          <p:cNvSpPr txBox="1"/>
          <p:nvPr/>
        </p:nvSpPr>
        <p:spPr>
          <a:xfrm>
            <a:off x="314575" y="605575"/>
            <a:ext cx="831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80000"/>
                </a:solidFill>
              </a:rPr>
              <a:t>4P 마케팅 전략</a:t>
            </a:r>
            <a:endParaRPr b="1" sz="1500"/>
          </a:p>
        </p:txBody>
      </p:sp>
      <p:sp>
        <p:nvSpPr>
          <p:cNvPr id="396" name="Google Shape;396;p33"/>
          <p:cNvSpPr txBox="1"/>
          <p:nvPr/>
        </p:nvSpPr>
        <p:spPr>
          <a:xfrm>
            <a:off x="711300" y="1487488"/>
            <a:ext cx="36654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-</a:t>
            </a:r>
            <a:r>
              <a:rPr b="1" lang="ko" sz="1500"/>
              <a:t> 블랙/화이트/블루</a:t>
            </a:r>
            <a:r>
              <a:rPr lang="ko" sz="1500"/>
              <a:t> 중심 스테디셀러 유지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- 수영복, 이너웨어 등 </a:t>
            </a:r>
            <a:r>
              <a:rPr b="1" lang="ko" sz="1500"/>
              <a:t>시즌 특화</a:t>
            </a:r>
            <a:r>
              <a:rPr lang="ko" sz="1500"/>
              <a:t> 라인 강화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97" name="Google Shape;397;p33"/>
          <p:cNvSpPr/>
          <p:nvPr/>
        </p:nvSpPr>
        <p:spPr>
          <a:xfrm>
            <a:off x="711300" y="1204725"/>
            <a:ext cx="2015100" cy="267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CC0000"/>
                </a:solidFill>
              </a:rPr>
              <a:t>Product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98" name="Google Shape;398;p33"/>
          <p:cNvSpPr txBox="1"/>
          <p:nvPr/>
        </p:nvSpPr>
        <p:spPr>
          <a:xfrm>
            <a:off x="711300" y="3318600"/>
            <a:ext cx="37860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- 20대 타겟의 합리적 가격 전략 유지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- </a:t>
            </a:r>
            <a:r>
              <a:rPr b="1" lang="ko" sz="1500"/>
              <a:t>비수기(8~2월) 중심</a:t>
            </a:r>
            <a:r>
              <a:rPr lang="ko" sz="1500"/>
              <a:t> 프로모션 및 할인 진행</a:t>
            </a:r>
            <a:endParaRPr sz="1500"/>
          </a:p>
        </p:txBody>
      </p:sp>
      <p:sp>
        <p:nvSpPr>
          <p:cNvPr id="399" name="Google Shape;399;p33"/>
          <p:cNvSpPr/>
          <p:nvPr/>
        </p:nvSpPr>
        <p:spPr>
          <a:xfrm>
            <a:off x="731125" y="3051000"/>
            <a:ext cx="2015100" cy="267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CC0000"/>
                </a:solidFill>
              </a:rPr>
              <a:t>Price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400" name="Google Shape;400;p33" title="175031645809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825" y="1342800"/>
            <a:ext cx="3075976" cy="300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"/>
          <p:cNvSpPr/>
          <p:nvPr/>
        </p:nvSpPr>
        <p:spPr>
          <a:xfrm>
            <a:off x="4196850" y="3150200"/>
            <a:ext cx="3686400" cy="1397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4"/>
          <p:cNvSpPr/>
          <p:nvPr/>
        </p:nvSpPr>
        <p:spPr>
          <a:xfrm>
            <a:off x="4196850" y="1478800"/>
            <a:ext cx="3686400" cy="1397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34"/>
          <p:cNvGrpSpPr/>
          <p:nvPr/>
        </p:nvGrpSpPr>
        <p:grpSpPr>
          <a:xfrm flipH="1">
            <a:off x="-70480" y="456252"/>
            <a:ext cx="9515753" cy="55006"/>
            <a:chOff x="2642525" y="3012175"/>
            <a:chExt cx="5379475" cy="324325"/>
          </a:xfrm>
        </p:grpSpPr>
        <p:sp>
          <p:nvSpPr>
            <p:cNvPr id="408" name="Google Shape;408;p34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410" name="Google Shape;4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800" y="0"/>
            <a:ext cx="51120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4"/>
          <p:cNvSpPr txBox="1"/>
          <p:nvPr/>
        </p:nvSpPr>
        <p:spPr>
          <a:xfrm>
            <a:off x="196625" y="51250"/>
            <a:ext cx="516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990000"/>
                </a:solidFill>
              </a:rPr>
              <a:t>5.</a:t>
            </a:r>
            <a:r>
              <a:rPr b="1" lang="ko" sz="2100">
                <a:solidFill>
                  <a:schemeClr val="lt1"/>
                </a:solidFill>
              </a:rPr>
              <a:t> 결론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412" name="Google Shape;412;p34"/>
          <p:cNvGrpSpPr/>
          <p:nvPr/>
        </p:nvGrpSpPr>
        <p:grpSpPr>
          <a:xfrm>
            <a:off x="-125897" y="4973472"/>
            <a:ext cx="9319402" cy="170011"/>
            <a:chOff x="2642525" y="3012175"/>
            <a:chExt cx="5379475" cy="324325"/>
          </a:xfrm>
        </p:grpSpPr>
        <p:sp>
          <p:nvSpPr>
            <p:cNvPr id="413" name="Google Shape;413;p34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415" name="Google Shape;415;p34"/>
          <p:cNvSpPr txBox="1"/>
          <p:nvPr/>
        </p:nvSpPr>
        <p:spPr>
          <a:xfrm>
            <a:off x="314575" y="605575"/>
            <a:ext cx="831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80000"/>
                </a:solidFill>
              </a:rPr>
              <a:t>4P 마케팅 전략</a:t>
            </a:r>
            <a:endParaRPr b="1" sz="1500"/>
          </a:p>
        </p:txBody>
      </p:sp>
      <p:sp>
        <p:nvSpPr>
          <p:cNvPr id="416" name="Google Shape;416;p34"/>
          <p:cNvSpPr txBox="1"/>
          <p:nvPr/>
        </p:nvSpPr>
        <p:spPr>
          <a:xfrm>
            <a:off x="4245593" y="1627525"/>
            <a:ext cx="42996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온라인 채널 집중 운영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오프라인은 </a:t>
            </a:r>
            <a:r>
              <a:rPr b="1" lang="ko"/>
              <a:t>토요일 집중 마케팅</a:t>
            </a:r>
            <a:r>
              <a:rPr lang="ko"/>
              <a:t> 전략 활용 (팝업/이벤트)</a:t>
            </a:r>
            <a:endParaRPr/>
          </a:p>
        </p:txBody>
      </p:sp>
      <p:sp>
        <p:nvSpPr>
          <p:cNvPr id="417" name="Google Shape;417;p34"/>
          <p:cNvSpPr txBox="1"/>
          <p:nvPr/>
        </p:nvSpPr>
        <p:spPr>
          <a:xfrm>
            <a:off x="4322268" y="3298600"/>
            <a:ext cx="42996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</a:t>
            </a:r>
            <a:r>
              <a:rPr lang="ko"/>
              <a:t>SNS 중심 타겟 마케팅, 인플루언서 섭외 등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(연령별 플랫폼 차별화)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</a:t>
            </a:r>
            <a:r>
              <a:rPr lang="ko"/>
              <a:t>오프라인 쿠폰/증정품 등 주말 이벤트 강화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4"/>
          <p:cNvSpPr/>
          <p:nvPr/>
        </p:nvSpPr>
        <p:spPr>
          <a:xfrm>
            <a:off x="4322275" y="2974800"/>
            <a:ext cx="1983300" cy="267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CC0000"/>
                </a:solidFill>
              </a:rPr>
              <a:t>Promotion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4245600" y="1304800"/>
            <a:ext cx="2060100" cy="267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CC0000"/>
                </a:solidFill>
              </a:rPr>
              <a:t>Place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420" name="Google Shape;420;p34" title="17503163477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50" y="1478788"/>
            <a:ext cx="2685499" cy="268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5"/>
          <p:cNvGrpSpPr/>
          <p:nvPr/>
        </p:nvGrpSpPr>
        <p:grpSpPr>
          <a:xfrm flipH="1">
            <a:off x="-70480" y="456252"/>
            <a:ext cx="9515753" cy="55006"/>
            <a:chOff x="2642525" y="3012175"/>
            <a:chExt cx="5379475" cy="324325"/>
          </a:xfrm>
        </p:grpSpPr>
        <p:sp>
          <p:nvSpPr>
            <p:cNvPr id="426" name="Google Shape;426;p35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428" name="Google Shape;4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800" y="0"/>
            <a:ext cx="51120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5"/>
          <p:cNvSpPr txBox="1"/>
          <p:nvPr/>
        </p:nvSpPr>
        <p:spPr>
          <a:xfrm>
            <a:off x="196625" y="51250"/>
            <a:ext cx="516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990000"/>
                </a:solidFill>
              </a:rPr>
              <a:t>5</a:t>
            </a:r>
            <a:r>
              <a:rPr b="1" lang="ko" sz="2100">
                <a:solidFill>
                  <a:srgbClr val="990000"/>
                </a:solidFill>
              </a:rPr>
              <a:t>.</a:t>
            </a:r>
            <a:r>
              <a:rPr b="1" lang="ko" sz="2100">
                <a:solidFill>
                  <a:schemeClr val="lt1"/>
                </a:solidFill>
              </a:rPr>
              <a:t> 결론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430" name="Google Shape;430;p35"/>
          <p:cNvGrpSpPr/>
          <p:nvPr/>
        </p:nvGrpSpPr>
        <p:grpSpPr>
          <a:xfrm>
            <a:off x="-125897" y="4973472"/>
            <a:ext cx="9319402" cy="170011"/>
            <a:chOff x="2642525" y="3012175"/>
            <a:chExt cx="5379475" cy="324325"/>
          </a:xfrm>
        </p:grpSpPr>
        <p:sp>
          <p:nvSpPr>
            <p:cNvPr id="431" name="Google Shape;431;p35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433" name="Google Shape;433;p35"/>
          <p:cNvSpPr txBox="1"/>
          <p:nvPr/>
        </p:nvSpPr>
        <p:spPr>
          <a:xfrm>
            <a:off x="314575" y="605575"/>
            <a:ext cx="831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80000"/>
                </a:solidFill>
              </a:rPr>
              <a:t>온라인 마케팅 전략 - 3D 모델링 활용</a:t>
            </a:r>
            <a:endParaRPr b="1" sz="1500"/>
          </a:p>
        </p:txBody>
      </p:sp>
      <p:pic>
        <p:nvPicPr>
          <p:cNvPr id="434" name="Google Shape;43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25" y="1252900"/>
            <a:ext cx="3734399" cy="24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6925" y="828525"/>
            <a:ext cx="4578551" cy="314087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5"/>
          <p:cNvSpPr txBox="1"/>
          <p:nvPr/>
        </p:nvSpPr>
        <p:spPr>
          <a:xfrm>
            <a:off x="716350" y="4061900"/>
            <a:ext cx="78168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매출 비율이 높은 온라인 사이트에서 </a:t>
            </a:r>
            <a:r>
              <a:rPr b="1" lang="ko" sz="1500">
                <a:solidFill>
                  <a:schemeClr val="lt1"/>
                </a:solidFill>
              </a:rPr>
              <a:t>3D 모델링</a:t>
            </a:r>
            <a:r>
              <a:rPr lang="ko" sz="1500">
                <a:solidFill>
                  <a:schemeClr val="lt1"/>
                </a:solidFill>
              </a:rPr>
              <a:t>을 통해 내 체형에 맞는 모델링을 한 후 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직접 입어보지 않고 구매가 원활하게 이뤄질 수 있게 함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925" y="593750"/>
            <a:ext cx="3009750" cy="30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6"/>
          <p:cNvSpPr txBox="1"/>
          <p:nvPr/>
        </p:nvSpPr>
        <p:spPr>
          <a:xfrm>
            <a:off x="1558625" y="3408525"/>
            <a:ext cx="5848800" cy="13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rgbClr val="CC0000"/>
                </a:solidFill>
              </a:rPr>
              <a:t>감사합니다</a:t>
            </a:r>
            <a:endParaRPr sz="4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5"/>
          <p:cNvGrpSpPr/>
          <p:nvPr/>
        </p:nvGrpSpPr>
        <p:grpSpPr>
          <a:xfrm flipH="1">
            <a:off x="-70480" y="456252"/>
            <a:ext cx="9515753" cy="55006"/>
            <a:chOff x="2642525" y="3012175"/>
            <a:chExt cx="5379475" cy="324325"/>
          </a:xfrm>
        </p:grpSpPr>
        <p:sp>
          <p:nvSpPr>
            <p:cNvPr id="86" name="Google Shape;86;p15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88" name="Google Shape;88;p15"/>
          <p:cNvSpPr txBox="1"/>
          <p:nvPr>
            <p:ph type="ctrTitle"/>
          </p:nvPr>
        </p:nvSpPr>
        <p:spPr>
          <a:xfrm>
            <a:off x="1242600" y="1887575"/>
            <a:ext cx="5088600" cy="10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latin typeface="Malgun Gothic"/>
                <a:ea typeface="Malgun Gothic"/>
                <a:cs typeface="Malgun Gothic"/>
                <a:sym typeface="Malgun Gothic"/>
              </a:rPr>
              <a:t>온/오프라인 고객 분석을 통한</a:t>
            </a:r>
            <a:endParaRPr sz="2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latin typeface="Malgun Gothic"/>
                <a:ea typeface="Malgun Gothic"/>
                <a:cs typeface="Malgun Gothic"/>
                <a:sym typeface="Malgun Gothic"/>
              </a:rPr>
              <a:t>매출 증대 방향 제시</a:t>
            </a:r>
            <a:endParaRPr sz="2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800" y="0"/>
            <a:ext cx="51120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196625" y="51250"/>
            <a:ext cx="516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990000"/>
                </a:solidFill>
              </a:rPr>
              <a:t>2.</a:t>
            </a:r>
            <a:r>
              <a:rPr b="1" lang="ko" sz="2100">
                <a:solidFill>
                  <a:schemeClr val="lt1"/>
                </a:solidFill>
              </a:rPr>
              <a:t> </a:t>
            </a:r>
            <a:r>
              <a:rPr b="1" lang="ko" sz="2100">
                <a:solidFill>
                  <a:schemeClr val="lt1"/>
                </a:solidFill>
              </a:rPr>
              <a:t>팀원 소개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91" name="Google Shape;91;p15"/>
          <p:cNvGrpSpPr/>
          <p:nvPr/>
        </p:nvGrpSpPr>
        <p:grpSpPr>
          <a:xfrm>
            <a:off x="-125897" y="4973472"/>
            <a:ext cx="9319402" cy="170011"/>
            <a:chOff x="2642525" y="3012175"/>
            <a:chExt cx="5379475" cy="324325"/>
          </a:xfrm>
        </p:grpSpPr>
        <p:sp>
          <p:nvSpPr>
            <p:cNvPr id="92" name="Google Shape;92;p15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94" name="Google Shape;94;p15"/>
          <p:cNvGrpSpPr/>
          <p:nvPr/>
        </p:nvGrpSpPr>
        <p:grpSpPr>
          <a:xfrm>
            <a:off x="2588725" y="1547332"/>
            <a:ext cx="1892100" cy="2590430"/>
            <a:chOff x="609600" y="1567407"/>
            <a:chExt cx="1892100" cy="2590430"/>
          </a:xfrm>
        </p:grpSpPr>
        <p:pic>
          <p:nvPicPr>
            <p:cNvPr id="95" name="Google Shape;9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9350" y="1567407"/>
              <a:ext cx="1752600" cy="182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5"/>
            <p:cNvSpPr/>
            <p:nvPr/>
          </p:nvSpPr>
          <p:spPr>
            <a:xfrm flipH="1">
              <a:off x="609600" y="3988337"/>
              <a:ext cx="1892100" cy="1695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 txBox="1"/>
            <p:nvPr/>
          </p:nvSpPr>
          <p:spPr>
            <a:xfrm>
              <a:off x="629175" y="3523375"/>
              <a:ext cx="1840200" cy="58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/>
                <a:t>백승우 ISFJ</a:t>
              </a:r>
              <a:endParaRPr sz="1800"/>
            </a:p>
          </p:txBody>
        </p:sp>
      </p:grpSp>
      <p:pic>
        <p:nvPicPr>
          <p:cNvPr id="98" name="Google Shape;9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538" y="1547325"/>
            <a:ext cx="183832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532625" y="3506300"/>
            <a:ext cx="1840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한주람 ENTJ</a:t>
            </a:r>
            <a:endParaRPr sz="1800"/>
          </a:p>
        </p:txBody>
      </p:sp>
      <p:sp>
        <p:nvSpPr>
          <p:cNvPr id="100" name="Google Shape;100;p15"/>
          <p:cNvSpPr/>
          <p:nvPr/>
        </p:nvSpPr>
        <p:spPr>
          <a:xfrm flipH="1">
            <a:off x="506663" y="3968262"/>
            <a:ext cx="1892100" cy="169500"/>
          </a:xfrm>
          <a:prstGeom prst="parallelogram">
            <a:avLst>
              <a:gd fmla="val 25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0150" y="1547325"/>
            <a:ext cx="1932925" cy="18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6550" y="1547325"/>
            <a:ext cx="2033375" cy="18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4670775" y="3521900"/>
            <a:ext cx="1840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김민재 INTJ</a:t>
            </a:r>
            <a:endParaRPr sz="1800"/>
          </a:p>
        </p:txBody>
      </p:sp>
      <p:sp>
        <p:nvSpPr>
          <p:cNvPr id="104" name="Google Shape;104;p15"/>
          <p:cNvSpPr/>
          <p:nvPr/>
        </p:nvSpPr>
        <p:spPr>
          <a:xfrm flipH="1">
            <a:off x="4644813" y="3968262"/>
            <a:ext cx="1892100" cy="169500"/>
          </a:xfrm>
          <a:prstGeom prst="parallelogram">
            <a:avLst>
              <a:gd fmla="val 25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6923138" y="3506300"/>
            <a:ext cx="18402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윤소정 INTJ</a:t>
            </a:r>
            <a:endParaRPr sz="1800"/>
          </a:p>
        </p:txBody>
      </p:sp>
      <p:sp>
        <p:nvSpPr>
          <p:cNvPr id="106" name="Google Shape;106;p15"/>
          <p:cNvSpPr/>
          <p:nvPr/>
        </p:nvSpPr>
        <p:spPr>
          <a:xfrm flipH="1">
            <a:off x="6826538" y="3968262"/>
            <a:ext cx="1892100" cy="169500"/>
          </a:xfrm>
          <a:prstGeom prst="parallelogram">
            <a:avLst>
              <a:gd fmla="val 25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6"/>
          <p:cNvGrpSpPr/>
          <p:nvPr/>
        </p:nvGrpSpPr>
        <p:grpSpPr>
          <a:xfrm flipH="1">
            <a:off x="-70480" y="456252"/>
            <a:ext cx="9515753" cy="55006"/>
            <a:chOff x="2642525" y="3012175"/>
            <a:chExt cx="5379475" cy="324325"/>
          </a:xfrm>
        </p:grpSpPr>
        <p:sp>
          <p:nvSpPr>
            <p:cNvPr id="112" name="Google Shape;112;p16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800" y="0"/>
            <a:ext cx="51120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196625" y="51250"/>
            <a:ext cx="516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990000"/>
                </a:solidFill>
              </a:rPr>
              <a:t>3.</a:t>
            </a:r>
            <a:r>
              <a:rPr b="1" lang="ko" sz="2100">
                <a:solidFill>
                  <a:schemeClr val="lt1"/>
                </a:solidFill>
              </a:rPr>
              <a:t> </a:t>
            </a:r>
            <a:r>
              <a:rPr b="1" lang="ko" sz="2100">
                <a:solidFill>
                  <a:schemeClr val="lt1"/>
                </a:solidFill>
              </a:rPr>
              <a:t>컬럼 소개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116" name="Google Shape;116;p16"/>
          <p:cNvGrpSpPr/>
          <p:nvPr/>
        </p:nvGrpSpPr>
        <p:grpSpPr>
          <a:xfrm>
            <a:off x="-125897" y="4973472"/>
            <a:ext cx="9319402" cy="170011"/>
            <a:chOff x="2642525" y="3012175"/>
            <a:chExt cx="5379475" cy="324325"/>
          </a:xfrm>
        </p:grpSpPr>
        <p:sp>
          <p:nvSpPr>
            <p:cNvPr id="117" name="Google Shape;117;p16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aphicFrame>
        <p:nvGraphicFramePr>
          <p:cNvPr id="119" name="Google Shape;119;p16"/>
          <p:cNvGraphicFramePr/>
          <p:nvPr/>
        </p:nvGraphicFramePr>
        <p:xfrm>
          <a:off x="858150" y="119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{25E775C7-4B70-4BF3-B487-718015A93EAE}</a:tableStyleId>
              </a:tblPr>
              <a:tblGrid>
                <a:gridCol w="1797400"/>
                <a:gridCol w="1543250"/>
              </a:tblGrid>
              <a:tr h="451850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</a:rPr>
                        <a:t>customer_id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</a:rPr>
                        <a:t>고객 id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150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</a:rPr>
                        <a:t>FN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</a:rPr>
                        <a:t>패션 뉴스 구독여부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300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</a:rPr>
                        <a:t>Active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</a:rPr>
                        <a:t>커뮤니케이션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</a:rPr>
                        <a:t>가능여부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675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</a:rPr>
                        <a:t>club_member_status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</a:rPr>
                        <a:t>회원 상태 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</a:rPr>
                        <a:t>(신규, 활성, 탈퇴)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1675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</a:rPr>
                        <a:t>fashion_news_frequency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</a:rPr>
                        <a:t>패션 뉴스 알람 주기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700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</a:rPr>
                        <a:t>age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1"/>
                          </a:solidFill>
                        </a:rPr>
                        <a:t>나이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120" name="Google Shape;120;p16"/>
          <p:cNvSpPr txBox="1"/>
          <p:nvPr/>
        </p:nvSpPr>
        <p:spPr>
          <a:xfrm>
            <a:off x="858250" y="723550"/>
            <a:ext cx="3086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Customers_hm</a:t>
            </a:r>
            <a:endParaRPr sz="1800">
              <a:solidFill>
                <a:schemeClr val="lt1"/>
              </a:solidFill>
            </a:endParaRPr>
          </a:p>
        </p:txBody>
      </p:sp>
      <p:graphicFrame>
        <p:nvGraphicFramePr>
          <p:cNvPr id="121" name="Google Shape;121;p16"/>
          <p:cNvGraphicFramePr/>
          <p:nvPr/>
        </p:nvGraphicFramePr>
        <p:xfrm>
          <a:off x="4572000" y="119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{25E775C7-4B70-4BF3-B487-718015A93EAE}</a:tableStyleId>
              </a:tblPr>
              <a:tblGrid>
                <a:gridCol w="1939700"/>
                <a:gridCol w="1708000"/>
              </a:tblGrid>
              <a:tr h="45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t_dat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구매일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51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customer_id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고객 id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article_id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article id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price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가격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51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sales_channel_id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판매 채널 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(1 : 오프라인, 2: 온라인)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122" name="Google Shape;122;p16"/>
          <p:cNvSpPr txBox="1"/>
          <p:nvPr/>
        </p:nvSpPr>
        <p:spPr>
          <a:xfrm>
            <a:off x="4507350" y="723550"/>
            <a:ext cx="35505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Transactions</a:t>
            </a:r>
            <a:r>
              <a:rPr lang="ko" sz="1800">
                <a:solidFill>
                  <a:schemeClr val="lt1"/>
                </a:solidFill>
              </a:rPr>
              <a:t>_hm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7"/>
          <p:cNvGrpSpPr/>
          <p:nvPr/>
        </p:nvGrpSpPr>
        <p:grpSpPr>
          <a:xfrm flipH="1">
            <a:off x="-70480" y="456252"/>
            <a:ext cx="9515753" cy="55006"/>
            <a:chOff x="2642525" y="3012175"/>
            <a:chExt cx="5379475" cy="324325"/>
          </a:xfrm>
        </p:grpSpPr>
        <p:sp>
          <p:nvSpPr>
            <p:cNvPr id="128" name="Google Shape;128;p17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800" y="0"/>
            <a:ext cx="51120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196625" y="51250"/>
            <a:ext cx="516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990000"/>
                </a:solidFill>
              </a:rPr>
              <a:t>3.</a:t>
            </a:r>
            <a:r>
              <a:rPr b="1" lang="ko" sz="2100">
                <a:solidFill>
                  <a:schemeClr val="lt1"/>
                </a:solidFill>
              </a:rPr>
              <a:t> 컬럼 소개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132" name="Google Shape;132;p17"/>
          <p:cNvGrpSpPr/>
          <p:nvPr/>
        </p:nvGrpSpPr>
        <p:grpSpPr>
          <a:xfrm>
            <a:off x="-125897" y="4973472"/>
            <a:ext cx="9319402" cy="170011"/>
            <a:chOff x="2642525" y="3012175"/>
            <a:chExt cx="5379475" cy="324325"/>
          </a:xfrm>
        </p:grpSpPr>
        <p:sp>
          <p:nvSpPr>
            <p:cNvPr id="133" name="Google Shape;133;p17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35" name="Google Shape;135;p17"/>
          <p:cNvSpPr txBox="1"/>
          <p:nvPr/>
        </p:nvSpPr>
        <p:spPr>
          <a:xfrm>
            <a:off x="-70475" y="548650"/>
            <a:ext cx="3086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</a:rPr>
              <a:t>Articles_hm</a:t>
            </a:r>
            <a:endParaRPr sz="1800">
              <a:solidFill>
                <a:schemeClr val="lt1"/>
              </a:solidFill>
            </a:endParaRPr>
          </a:p>
        </p:txBody>
      </p:sp>
      <p:graphicFrame>
        <p:nvGraphicFramePr>
          <p:cNvPr id="136" name="Google Shape;136;p17"/>
          <p:cNvGraphicFramePr/>
          <p:nvPr/>
        </p:nvGraphicFramePr>
        <p:xfrm>
          <a:off x="3155625" y="63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{25E775C7-4B70-4BF3-B487-718015A93EAE}</a:tableStyleId>
              </a:tblPr>
              <a:tblGrid>
                <a:gridCol w="1426525"/>
                <a:gridCol w="1426525"/>
              </a:tblGrid>
              <a:tr h="515975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colour_group_code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상품 색상 코드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5975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colour_group_name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상품 색상 명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515975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perceived_colour_value_id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명도 id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5975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perceived_colour_value_name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명도 분류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5975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perceived_colour_master_id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색상군 코드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5975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perceived_colour_master_name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색상군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515975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department_no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소분류 코드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5975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department_name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소분류 명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7" name="Google Shape;137;p17"/>
          <p:cNvGraphicFramePr/>
          <p:nvPr/>
        </p:nvGraphicFramePr>
        <p:xfrm>
          <a:off x="6148375" y="63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{25E775C7-4B70-4BF3-B487-718015A93EAE}</a:tableStyleId>
              </a:tblPr>
              <a:tblGrid>
                <a:gridCol w="1566325"/>
                <a:gridCol w="1341800"/>
              </a:tblGrid>
              <a:tr h="357550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index_code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중분류 코드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175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index_name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중분류 명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550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index_group_no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타겟 그룹 코드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175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index_group_name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타겟 그룹 명 - (예시) Ladieswear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550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section_no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섹션 코드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050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section_name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섹션 명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3575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garment_group_no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대분류 코드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3575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garment_group_name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대분류 명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608875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detail_desc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제품 상세 설명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8" name="Google Shape;138;p17"/>
          <p:cNvGraphicFramePr/>
          <p:nvPr/>
        </p:nvGraphicFramePr>
        <p:xfrm>
          <a:off x="162875" y="104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{25E775C7-4B70-4BF3-B487-718015A93EAE}</a:tableStyleId>
              </a:tblPr>
              <a:tblGrid>
                <a:gridCol w="1426525"/>
                <a:gridCol w="1426525"/>
              </a:tblGrid>
              <a:tr h="378050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article_id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article 아이디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050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product_code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상품 코드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050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prod_name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상품 명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78050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product_type_no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상품 종류 코드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050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product_type_name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상품 종류 명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25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product_group_name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제품군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25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graphical_appearance_no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그래픽 정보 코드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25">
                <a:tc>
                  <a:txBody>
                    <a:bodyPr/>
                    <a:lstStyle/>
                    <a:p>
                      <a:pPr indent="0" lvl="0" marL="88900" marR="88900" rtl="0" algn="ctr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graphical_appearance_name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그래픽 정보 - (예시) Solid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F2F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8"/>
          <p:cNvGrpSpPr/>
          <p:nvPr/>
        </p:nvGrpSpPr>
        <p:grpSpPr>
          <a:xfrm flipH="1">
            <a:off x="-70480" y="456252"/>
            <a:ext cx="9515753" cy="55006"/>
            <a:chOff x="2642525" y="3012175"/>
            <a:chExt cx="5379475" cy="324325"/>
          </a:xfrm>
        </p:grpSpPr>
        <p:sp>
          <p:nvSpPr>
            <p:cNvPr id="144" name="Google Shape;144;p18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800" y="0"/>
            <a:ext cx="51120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196625" y="51250"/>
            <a:ext cx="516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990000"/>
                </a:solidFill>
              </a:rPr>
              <a:t>4.</a:t>
            </a:r>
            <a:r>
              <a:rPr b="1" lang="ko" sz="2100">
                <a:solidFill>
                  <a:schemeClr val="lt1"/>
                </a:solidFill>
              </a:rPr>
              <a:t> </a:t>
            </a:r>
            <a:r>
              <a:rPr b="1" lang="ko" sz="2100">
                <a:solidFill>
                  <a:schemeClr val="lt1"/>
                </a:solidFill>
              </a:rPr>
              <a:t>가설 설정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148" name="Google Shape;148;p18"/>
          <p:cNvGrpSpPr/>
          <p:nvPr/>
        </p:nvGrpSpPr>
        <p:grpSpPr>
          <a:xfrm>
            <a:off x="-125897" y="4973472"/>
            <a:ext cx="9319402" cy="170011"/>
            <a:chOff x="2642525" y="3012175"/>
            <a:chExt cx="5379475" cy="324325"/>
          </a:xfrm>
        </p:grpSpPr>
        <p:sp>
          <p:nvSpPr>
            <p:cNvPr id="149" name="Google Shape;149;p18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51" name="Google Shape;151;p18"/>
          <p:cNvSpPr txBox="1"/>
          <p:nvPr/>
        </p:nvSpPr>
        <p:spPr>
          <a:xfrm>
            <a:off x="196625" y="593750"/>
            <a:ext cx="88293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80000"/>
                </a:solidFill>
              </a:rPr>
              <a:t>4-</a:t>
            </a:r>
            <a:r>
              <a:rPr b="1" lang="ko" sz="1500">
                <a:solidFill>
                  <a:srgbClr val="980000"/>
                </a:solidFill>
              </a:rPr>
              <a:t>1. </a:t>
            </a:r>
            <a:r>
              <a:rPr b="1" lang="ko" sz="1500"/>
              <a:t>색상 전문 기업 Pantone의 2019년 year of color ‘</a:t>
            </a:r>
            <a:r>
              <a:rPr b="1" lang="ko" sz="1500"/>
              <a:t>Living Coral’ 색상별 매출에 영향을 미칠 것이다.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152" name="Google Shape;15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025" y="1096225"/>
            <a:ext cx="6391955" cy="17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0650" y="2885062"/>
            <a:ext cx="5522682" cy="19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9"/>
          <p:cNvGrpSpPr/>
          <p:nvPr/>
        </p:nvGrpSpPr>
        <p:grpSpPr>
          <a:xfrm flipH="1">
            <a:off x="-70480" y="456252"/>
            <a:ext cx="9515753" cy="55006"/>
            <a:chOff x="2642525" y="3012175"/>
            <a:chExt cx="5379475" cy="324325"/>
          </a:xfrm>
        </p:grpSpPr>
        <p:sp>
          <p:nvSpPr>
            <p:cNvPr id="159" name="Google Shape;159;p19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161" name="Google Shape;16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800" y="0"/>
            <a:ext cx="51120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196625" y="51250"/>
            <a:ext cx="516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990000"/>
                </a:solidFill>
              </a:rPr>
              <a:t>4.</a:t>
            </a:r>
            <a:r>
              <a:rPr b="1" lang="ko" sz="2100">
                <a:solidFill>
                  <a:schemeClr val="lt1"/>
                </a:solidFill>
              </a:rPr>
              <a:t> 가설 설정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163" name="Google Shape;163;p19"/>
          <p:cNvGrpSpPr/>
          <p:nvPr/>
        </p:nvGrpSpPr>
        <p:grpSpPr>
          <a:xfrm>
            <a:off x="-125897" y="4973472"/>
            <a:ext cx="9319402" cy="170011"/>
            <a:chOff x="2642525" y="3012175"/>
            <a:chExt cx="5379475" cy="324325"/>
          </a:xfrm>
        </p:grpSpPr>
        <p:sp>
          <p:nvSpPr>
            <p:cNvPr id="164" name="Google Shape;164;p19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166" name="Google Shape;16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50" y="1198000"/>
            <a:ext cx="4063875" cy="24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376550" y="3883750"/>
            <a:ext cx="82563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ko" sz="1500">
                <a:solidFill>
                  <a:schemeClr val="dk2"/>
                </a:solidFill>
              </a:rPr>
              <a:t>월,계절 상관없이 상위</a:t>
            </a:r>
            <a:r>
              <a:rPr b="1" lang="ko" sz="1500">
                <a:solidFill>
                  <a:schemeClr val="dk2"/>
                </a:solidFill>
              </a:rPr>
              <a:t> </a:t>
            </a:r>
            <a:r>
              <a:rPr b="1" lang="ko" sz="1500">
                <a:solidFill>
                  <a:schemeClr val="dk2"/>
                </a:solidFill>
              </a:rPr>
              <a:t>Black, White, Blue</a:t>
            </a:r>
            <a:r>
              <a:rPr lang="ko" sz="1500">
                <a:solidFill>
                  <a:schemeClr val="dk2"/>
                </a:solidFill>
              </a:rPr>
              <a:t>에서 매출이 발생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ko" sz="1500">
                <a:solidFill>
                  <a:schemeClr val="dk2"/>
                </a:solidFill>
              </a:rPr>
              <a:t>위에서 조사한 Pantone의 year of color는 </a:t>
            </a:r>
            <a:r>
              <a:rPr b="1" lang="ko" sz="1500">
                <a:solidFill>
                  <a:schemeClr val="dk2"/>
                </a:solidFill>
              </a:rPr>
              <a:t>매출에 영향을 끼치지 않는다.</a:t>
            </a:r>
            <a:endParaRPr sz="1500">
              <a:solidFill>
                <a:schemeClr val="dk2"/>
              </a:solidFill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98000"/>
            <a:ext cx="4415550" cy="24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196625" y="593750"/>
            <a:ext cx="88293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80000"/>
                </a:solidFill>
              </a:rPr>
              <a:t>4-1. </a:t>
            </a:r>
            <a:r>
              <a:rPr b="1" lang="ko" sz="1500"/>
              <a:t>색상 전문 기업 Pantone의 2019년 year of color ‘Living Coral’ 색상별 매출에 영향을 미칠 것이다.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0"/>
          <p:cNvGrpSpPr/>
          <p:nvPr/>
        </p:nvGrpSpPr>
        <p:grpSpPr>
          <a:xfrm flipH="1">
            <a:off x="-70480" y="456252"/>
            <a:ext cx="9515753" cy="55006"/>
            <a:chOff x="2642525" y="3012175"/>
            <a:chExt cx="5379475" cy="324325"/>
          </a:xfrm>
        </p:grpSpPr>
        <p:sp>
          <p:nvSpPr>
            <p:cNvPr id="175" name="Google Shape;175;p20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800" y="0"/>
            <a:ext cx="51120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/>
        </p:nvSpPr>
        <p:spPr>
          <a:xfrm>
            <a:off x="196625" y="51250"/>
            <a:ext cx="516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990000"/>
                </a:solidFill>
              </a:rPr>
              <a:t>4.</a:t>
            </a:r>
            <a:r>
              <a:rPr b="1" lang="ko" sz="2100">
                <a:solidFill>
                  <a:schemeClr val="lt1"/>
                </a:solidFill>
              </a:rPr>
              <a:t> 가설 설정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179" name="Google Shape;179;p20"/>
          <p:cNvGrpSpPr/>
          <p:nvPr/>
        </p:nvGrpSpPr>
        <p:grpSpPr>
          <a:xfrm>
            <a:off x="-125897" y="4973472"/>
            <a:ext cx="9319402" cy="170011"/>
            <a:chOff x="2642525" y="3012175"/>
            <a:chExt cx="5379475" cy="324325"/>
          </a:xfrm>
        </p:grpSpPr>
        <p:sp>
          <p:nvSpPr>
            <p:cNvPr id="180" name="Google Shape;180;p20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82" name="Google Shape;182;p20"/>
          <p:cNvSpPr txBox="1"/>
          <p:nvPr/>
        </p:nvSpPr>
        <p:spPr>
          <a:xfrm>
            <a:off x="3708300" y="1325575"/>
            <a:ext cx="5253900" cy="3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Pantone Trend Color보다 꾸준히 높은 매출을 유지하는 </a:t>
            </a:r>
            <a:r>
              <a:rPr b="1" lang="ko" sz="1500">
                <a:solidFill>
                  <a:schemeClr val="dk2"/>
                </a:solidFill>
              </a:rPr>
              <a:t>Steady Color(</a:t>
            </a:r>
            <a:r>
              <a:rPr b="1" lang="ko" sz="1500">
                <a:solidFill>
                  <a:schemeClr val="dk2"/>
                </a:solidFill>
              </a:rPr>
              <a:t>Black, White, Blue)</a:t>
            </a:r>
            <a:r>
              <a:rPr lang="ko" sz="1500">
                <a:solidFill>
                  <a:schemeClr val="dk2"/>
                </a:solidFill>
              </a:rPr>
              <a:t> 위주로 프로모션 진행.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이는 Pantone에 대한 </a:t>
            </a:r>
            <a:r>
              <a:rPr b="1" lang="ko" sz="1500">
                <a:solidFill>
                  <a:schemeClr val="dk2"/>
                </a:solidFill>
              </a:rPr>
              <a:t>트렌드 민감도가 떨어진다</a:t>
            </a:r>
            <a:r>
              <a:rPr lang="ko" sz="1500">
                <a:solidFill>
                  <a:schemeClr val="dk2"/>
                </a:solidFill>
              </a:rPr>
              <a:t>고 분석할 수 있고, 현재 H&amp;M에서는 크게 Pantone의 트렌드를 신경쓰지 않아도 된다.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0000"/>
                </a:solidFill>
              </a:rPr>
              <a:t>한계)</a:t>
            </a:r>
            <a:r>
              <a:rPr lang="ko" sz="1500">
                <a:solidFill>
                  <a:schemeClr val="dk2"/>
                </a:solidFill>
              </a:rPr>
              <a:t> 2019년에 판매된 제품 중 </a:t>
            </a:r>
            <a:r>
              <a:rPr b="1" lang="ko" sz="1500">
                <a:solidFill>
                  <a:schemeClr val="dk2"/>
                </a:solidFill>
              </a:rPr>
              <a:t>living coral</a:t>
            </a:r>
            <a:r>
              <a:rPr lang="ko" sz="1500">
                <a:solidFill>
                  <a:schemeClr val="dk2"/>
                </a:solidFill>
              </a:rPr>
              <a:t> 색상 군을 가진 제품들을 파악하는데 어려움.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83" name="Google Shape;183;p20" title="175031192109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975" y="1351500"/>
            <a:ext cx="2781724" cy="278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196625" y="593750"/>
            <a:ext cx="88293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80000"/>
                </a:solidFill>
              </a:rPr>
              <a:t>4-1. </a:t>
            </a:r>
            <a:r>
              <a:rPr b="1" lang="ko" sz="1500"/>
              <a:t>색상 전문 기업 Pantone의 2019년 year of color ‘Living Coral’ 색상별 매출에 영향을 미칠 것이다.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1"/>
          <p:cNvGrpSpPr/>
          <p:nvPr/>
        </p:nvGrpSpPr>
        <p:grpSpPr>
          <a:xfrm flipH="1">
            <a:off x="-70480" y="456252"/>
            <a:ext cx="9515753" cy="55006"/>
            <a:chOff x="2642525" y="3012175"/>
            <a:chExt cx="5379475" cy="324325"/>
          </a:xfrm>
        </p:grpSpPr>
        <p:sp>
          <p:nvSpPr>
            <p:cNvPr id="190" name="Google Shape;190;p21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800" y="0"/>
            <a:ext cx="51120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/>
        </p:nvSpPr>
        <p:spPr>
          <a:xfrm>
            <a:off x="196625" y="51250"/>
            <a:ext cx="5167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990000"/>
                </a:solidFill>
              </a:rPr>
              <a:t>4.</a:t>
            </a:r>
            <a:r>
              <a:rPr b="1" lang="ko" sz="2100">
                <a:solidFill>
                  <a:schemeClr val="lt1"/>
                </a:solidFill>
              </a:rPr>
              <a:t> 가설 설정</a:t>
            </a:r>
            <a:endParaRPr b="1" sz="2100">
              <a:solidFill>
                <a:schemeClr val="lt1"/>
              </a:solidFill>
            </a:endParaRPr>
          </a:p>
        </p:txBody>
      </p:sp>
      <p:grpSp>
        <p:nvGrpSpPr>
          <p:cNvPr id="194" name="Google Shape;194;p21"/>
          <p:cNvGrpSpPr/>
          <p:nvPr/>
        </p:nvGrpSpPr>
        <p:grpSpPr>
          <a:xfrm>
            <a:off x="-125897" y="4973472"/>
            <a:ext cx="9319402" cy="170011"/>
            <a:chOff x="2642525" y="3012175"/>
            <a:chExt cx="5379475" cy="324325"/>
          </a:xfrm>
        </p:grpSpPr>
        <p:sp>
          <p:nvSpPr>
            <p:cNvPr id="195" name="Google Shape;195;p21"/>
            <p:cNvSpPr/>
            <p:nvPr/>
          </p:nvSpPr>
          <p:spPr>
            <a:xfrm>
              <a:off x="3308400" y="3013100"/>
              <a:ext cx="4713600" cy="323400"/>
            </a:xfrm>
            <a:prstGeom prst="parallelogram">
              <a:avLst>
                <a:gd fmla="val 25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2642525" y="3012175"/>
              <a:ext cx="4325700" cy="323400"/>
            </a:xfrm>
            <a:prstGeom prst="parallelogram">
              <a:avLst>
                <a:gd fmla="val 25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97" name="Google Shape;197;p21"/>
          <p:cNvSpPr txBox="1"/>
          <p:nvPr/>
        </p:nvSpPr>
        <p:spPr>
          <a:xfrm>
            <a:off x="162175" y="605575"/>
            <a:ext cx="831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80000"/>
                </a:solidFill>
              </a:rPr>
              <a:t>4-2</a:t>
            </a:r>
            <a:r>
              <a:rPr b="1" lang="ko" sz="1500">
                <a:solidFill>
                  <a:srgbClr val="980000"/>
                </a:solidFill>
              </a:rPr>
              <a:t>. </a:t>
            </a:r>
            <a:r>
              <a:rPr b="1" lang="ko" sz="1500"/>
              <a:t>연령대에 따라 구매 채널 선호도가 다르다.</a:t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225" y="1319661"/>
            <a:ext cx="2362225" cy="24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6600" y="1212450"/>
            <a:ext cx="4259515" cy="27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390775" y="4110950"/>
            <a:ext cx="83181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전반적으로 </a:t>
            </a:r>
            <a:r>
              <a:rPr b="1" lang="ko" sz="1500"/>
              <a:t>모든 연령층</a:t>
            </a:r>
            <a:r>
              <a:rPr lang="ko" sz="1500"/>
              <a:t>에서 </a:t>
            </a:r>
            <a:r>
              <a:rPr b="1" lang="ko" sz="1500"/>
              <a:t>온라인 매출이 높</a:t>
            </a:r>
            <a:r>
              <a:rPr b="1" lang="ko" sz="1500"/>
              <a:t>은 것</a:t>
            </a:r>
            <a:r>
              <a:rPr lang="ko" sz="1500"/>
              <a:t>을 확인</a:t>
            </a:r>
            <a:r>
              <a:rPr lang="ko" sz="1500"/>
              <a:t>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